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r Dafoe" charset="1" panose="02000000000000000000"/>
      <p:regular r:id="rId10"/>
    </p:embeddedFont>
    <p:embeddedFont>
      <p:font typeface="Futura Display" charset="1" panose="020B0504050904050C04"/>
      <p:regular r:id="rId11"/>
    </p:embeddedFont>
    <p:embeddedFont>
      <p:font typeface="IBM Plex Sans" charset="1" panose="020B0503050203000203"/>
      <p:regular r:id="rId12"/>
    </p:embeddedFont>
    <p:embeddedFont>
      <p:font typeface="IBM Plex Sans Bold" charset="1" panose="020B0803050203000203"/>
      <p:regular r:id="rId13"/>
    </p:embeddedFont>
    <p:embeddedFont>
      <p:font typeface="IBM Plex Sans Italics" charset="1" panose="020B0503050203000203"/>
      <p:regular r:id="rId14"/>
    </p:embeddedFont>
    <p:embeddedFont>
      <p:font typeface="IBM Plex Sans Bold Italics" charset="1" panose="020B0803050203000203"/>
      <p:regular r:id="rId15"/>
    </p:embeddedFont>
    <p:embeddedFont>
      <p:font typeface="IBM Plex Sans Thin" charset="1" panose="020B0203050203000203"/>
      <p:regular r:id="rId16"/>
    </p:embeddedFont>
    <p:embeddedFont>
      <p:font typeface="IBM Plex Sans Thin Italics" charset="1" panose="020B0203050203000203"/>
      <p:regular r:id="rId17"/>
    </p:embeddedFont>
    <p:embeddedFont>
      <p:font typeface="IBM Plex Sans Medium" charset="1" panose="020B0603050203000203"/>
      <p:regular r:id="rId18"/>
    </p:embeddedFont>
    <p:embeddedFont>
      <p:font typeface="IBM Plex Sans Medium Italics" charset="1" panose="020B0603050203000203"/>
      <p:regular r:id="rId19"/>
    </p:embeddedFont>
    <p:embeddedFont>
      <p:font typeface="Be Vietnam" charset="1" panose="00000500000000000000"/>
      <p:regular r:id="rId20"/>
    </p:embeddedFont>
    <p:embeddedFont>
      <p:font typeface="Be Vietnam Italics" charset="1" panose="00000500000000000000"/>
      <p:regular r:id="rId21"/>
    </p:embeddedFont>
    <p:embeddedFont>
      <p:font typeface="Be Vietnam Thin" charset="1" panose="00000200000000000000"/>
      <p:regular r:id="rId22"/>
    </p:embeddedFont>
    <p:embeddedFont>
      <p:font typeface="Be Vietnam Thin Italics" charset="1" panose="00000300000000000000"/>
      <p:regular r:id="rId23"/>
    </p:embeddedFont>
    <p:embeddedFont>
      <p:font typeface="Be Vietnam Medium" charset="1" panose="00000600000000000000"/>
      <p:regular r:id="rId24"/>
    </p:embeddedFont>
    <p:embeddedFont>
      <p:font typeface="Be Vietnam Medium Italics" charset="1" panose="00000600000000000000"/>
      <p:regular r:id="rId25"/>
    </p:embeddedFont>
    <p:embeddedFont>
      <p:font typeface="Be Vietnam Ultra-Bold" charset="1" panose="00000900000000000000"/>
      <p:regular r:id="rId26"/>
    </p:embeddedFont>
    <p:embeddedFont>
      <p:font typeface="Be Vietnam Ultra-Bold Italics" charset="1" panose="000009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48" Target="slides/slide21.xml" Type="http://schemas.openxmlformats.org/officeDocument/2006/relationships/slide"/><Relationship Id="rId49" Target="slides/slide22.xml" Type="http://schemas.openxmlformats.org/officeDocument/2006/relationships/slide"/><Relationship Id="rId5" Target="tableStyles.xml" Type="http://schemas.openxmlformats.org/officeDocument/2006/relationships/tableStyles"/><Relationship Id="rId50" Target="slides/slide23.xml" Type="http://schemas.openxmlformats.org/officeDocument/2006/relationships/slide"/><Relationship Id="rId51" Target="slides/slide24.xml" Type="http://schemas.openxmlformats.org/officeDocument/2006/relationships/slide"/><Relationship Id="rId52" Target="slides/slide25.xml" Type="http://schemas.openxmlformats.org/officeDocument/2006/relationships/slide"/><Relationship Id="rId53" Target="slides/slide26.xml" Type="http://schemas.openxmlformats.org/officeDocument/2006/relationships/slide"/><Relationship Id="rId54" Target="slides/slide27.xml" Type="http://schemas.openxmlformats.org/officeDocument/2006/relationships/slide"/><Relationship Id="rId55" Target="slides/slide28.xml" Type="http://schemas.openxmlformats.org/officeDocument/2006/relationships/slide"/><Relationship Id="rId56" Target="slides/slide2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Relationship Id="rId4" Target="../media/image28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jpe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38.jpeg" Type="http://schemas.openxmlformats.org/officeDocument/2006/relationships/image"/><Relationship Id="rId4" Target="../media/image39.jpe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4226452" y="2785792"/>
            <a:ext cx="16909587" cy="6118196"/>
          </a:xfrm>
          <a:custGeom>
            <a:avLst/>
            <a:gdLst/>
            <a:ahLst/>
            <a:cxnLst/>
            <a:rect r="r" b="b" t="t" l="l"/>
            <a:pathLst>
              <a:path h="6118196" w="16909587">
                <a:moveTo>
                  <a:pt x="0" y="0"/>
                </a:moveTo>
                <a:lnTo>
                  <a:pt x="16909587" y="0"/>
                </a:lnTo>
                <a:lnTo>
                  <a:pt x="16909587" y="6118196"/>
                </a:lnTo>
                <a:lnTo>
                  <a:pt x="0" y="61181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0405" y="2306975"/>
            <a:ext cx="14316801" cy="1690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91"/>
              </a:lnSpc>
            </a:pPr>
            <a:r>
              <a:rPr lang="en-US" sz="6399">
                <a:solidFill>
                  <a:srgbClr val="F8F8F8"/>
                </a:solidFill>
                <a:latin typeface="Be Vietnam"/>
              </a:rPr>
              <a:t>Parallel Probabilistic Data Sampling:</a:t>
            </a:r>
          </a:p>
          <a:p>
            <a:pPr>
              <a:lnSpc>
                <a:spcPts val="6591"/>
              </a:lnSpc>
            </a:pPr>
            <a:r>
              <a:rPr lang="en-US" sz="6399">
                <a:solidFill>
                  <a:srgbClr val="F8F8F8"/>
                </a:solidFill>
                <a:latin typeface="Be Vietnam"/>
              </a:rPr>
              <a:t>Implementation &amp; Scaling Study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681245" y="6474440"/>
            <a:ext cx="5032388" cy="313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59"/>
              </a:lnSpc>
              <a:spcBef>
                <a:spcPct val="0"/>
              </a:spcBef>
            </a:pPr>
            <a:r>
              <a:rPr lang="en-US" sz="3199" spc="278">
                <a:solidFill>
                  <a:srgbClr val="D9D9D9"/>
                </a:solidFill>
                <a:latin typeface="Be Vietnam Ultra-Bold"/>
              </a:rPr>
              <a:t>Group Members</a:t>
            </a:r>
          </a:p>
          <a:p>
            <a:pPr algn="ctr" marL="0" indent="0" lvl="0">
              <a:lnSpc>
                <a:spcPts val="4159"/>
              </a:lnSpc>
              <a:spcBef>
                <a:spcPct val="0"/>
              </a:spcBef>
            </a:pPr>
            <a:r>
              <a:rPr lang="en-US" sz="3199" spc="278" u="none">
                <a:solidFill>
                  <a:srgbClr val="D9D9D9"/>
                </a:solidFill>
                <a:latin typeface="Be Vietnam"/>
              </a:rPr>
              <a:t>DASARI CHARITHAMBIKA</a:t>
            </a:r>
          </a:p>
          <a:p>
            <a:pPr algn="ctr" marL="0" indent="0" lvl="0">
              <a:lnSpc>
                <a:spcPts val="4159"/>
              </a:lnSpc>
              <a:spcBef>
                <a:spcPct val="0"/>
              </a:spcBef>
            </a:pPr>
            <a:r>
              <a:rPr lang="en-US" sz="3199" spc="278" u="none">
                <a:solidFill>
                  <a:srgbClr val="D9D9D9"/>
                </a:solidFill>
                <a:latin typeface="Be Vietnam"/>
              </a:rPr>
              <a:t>Divya Gupta</a:t>
            </a:r>
          </a:p>
          <a:p>
            <a:pPr algn="ctr" marL="0" indent="0" lvl="0">
              <a:lnSpc>
                <a:spcPts val="4159"/>
              </a:lnSpc>
              <a:spcBef>
                <a:spcPct val="0"/>
              </a:spcBef>
            </a:pPr>
            <a:r>
              <a:rPr lang="en-US" sz="3199" spc="278" u="none">
                <a:solidFill>
                  <a:srgbClr val="D9D9D9"/>
                </a:solidFill>
                <a:latin typeface="Be Vietnam"/>
              </a:rPr>
              <a:t>Om Shivam Verma</a:t>
            </a:r>
          </a:p>
          <a:p>
            <a:pPr algn="ctr" marL="0" indent="0" lvl="0">
              <a:lnSpc>
                <a:spcPts val="4159"/>
              </a:lnSpc>
              <a:spcBef>
                <a:spcPct val="0"/>
              </a:spcBef>
            </a:pPr>
            <a:r>
              <a:rPr lang="en-US" sz="3199" spc="278" u="none">
                <a:solidFill>
                  <a:srgbClr val="D9D9D9"/>
                </a:solidFill>
                <a:latin typeface="Be Vietnam"/>
              </a:rPr>
              <a:t>Palak Mishra</a:t>
            </a:r>
          </a:p>
          <a:p>
            <a:pPr algn="ctr" marL="0" indent="0" lvl="0">
              <a:lnSpc>
                <a:spcPts val="4159"/>
              </a:lnSpc>
              <a:spcBef>
                <a:spcPct val="0"/>
              </a:spcBef>
            </a:pPr>
            <a:r>
              <a:rPr lang="en-US" sz="3199" spc="278" u="none">
                <a:solidFill>
                  <a:srgbClr val="D9D9D9"/>
                </a:solidFill>
                <a:latin typeface="Be Vietnam"/>
              </a:rPr>
              <a:t>Siddharth Pathak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0405" y="4790490"/>
            <a:ext cx="6559163" cy="155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60"/>
              </a:lnSpc>
              <a:spcBef>
                <a:spcPct val="0"/>
              </a:spcBef>
            </a:pPr>
            <a:r>
              <a:rPr lang="en-US" sz="3200" spc="278">
                <a:solidFill>
                  <a:srgbClr val="D9D9D9"/>
                </a:solidFill>
                <a:latin typeface="Be Vietnam Ultra-Bold"/>
              </a:rPr>
              <a:t>Course Instructors</a:t>
            </a:r>
          </a:p>
          <a:p>
            <a:pPr algn="just" marL="0" indent="0" lvl="0">
              <a:lnSpc>
                <a:spcPts val="4160"/>
              </a:lnSpc>
              <a:spcBef>
                <a:spcPct val="0"/>
              </a:spcBef>
            </a:pPr>
            <a:r>
              <a:rPr lang="en-US" sz="3200" spc="278" u="none">
                <a:solidFill>
                  <a:srgbClr val="D9D9D9"/>
                </a:solidFill>
                <a:latin typeface="Be Vietnam"/>
              </a:rPr>
              <a:t>Prof. Preeti Malakar</a:t>
            </a:r>
          </a:p>
          <a:p>
            <a:pPr algn="just" marL="0" indent="0" lvl="0">
              <a:lnSpc>
                <a:spcPts val="4160"/>
              </a:lnSpc>
              <a:spcBef>
                <a:spcPct val="0"/>
              </a:spcBef>
            </a:pPr>
            <a:r>
              <a:rPr lang="en-US" sz="3200" spc="278" u="none">
                <a:solidFill>
                  <a:srgbClr val="D9D9D9"/>
                </a:solidFill>
                <a:latin typeface="Be Vietnam"/>
              </a:rPr>
              <a:t>Prof. Soumya Dutta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0405" y="634500"/>
            <a:ext cx="14316801" cy="4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96"/>
              </a:lnSpc>
            </a:pPr>
            <a:r>
              <a:rPr lang="en-US" sz="3200">
                <a:solidFill>
                  <a:srgbClr val="A6A6A6"/>
                </a:solidFill>
                <a:latin typeface="Be Vietnam"/>
              </a:rPr>
              <a:t>CS677 Course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355772" y="3561311"/>
            <a:ext cx="0" cy="1604656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2995573" y="3337473"/>
            <a:ext cx="0" cy="1604656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3169" y="4544567"/>
            <a:ext cx="4608895" cy="4368132"/>
          </a:xfrm>
          <a:custGeom>
            <a:avLst/>
            <a:gdLst/>
            <a:ahLst/>
            <a:cxnLst/>
            <a:rect r="r" b="b" t="t" l="l"/>
            <a:pathLst>
              <a:path h="4368132" w="4608895">
                <a:moveTo>
                  <a:pt x="0" y="0"/>
                </a:moveTo>
                <a:lnTo>
                  <a:pt x="4608895" y="0"/>
                </a:lnTo>
                <a:lnTo>
                  <a:pt x="4608895" y="4368131"/>
                </a:lnTo>
                <a:lnTo>
                  <a:pt x="0" y="4368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33850" y="4544567"/>
            <a:ext cx="5683646" cy="4594984"/>
          </a:xfrm>
          <a:custGeom>
            <a:avLst/>
            <a:gdLst/>
            <a:ahLst/>
            <a:cxnLst/>
            <a:rect r="r" b="b" t="t" l="l"/>
            <a:pathLst>
              <a:path h="4594984" w="5683646">
                <a:moveTo>
                  <a:pt x="0" y="0"/>
                </a:moveTo>
                <a:lnTo>
                  <a:pt x="5683646" y="0"/>
                </a:lnTo>
                <a:lnTo>
                  <a:pt x="5683646" y="4594984"/>
                </a:lnTo>
                <a:lnTo>
                  <a:pt x="0" y="45949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" r="0" b="-3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09898" y="4902102"/>
            <a:ext cx="4464863" cy="3879914"/>
          </a:xfrm>
          <a:custGeom>
            <a:avLst/>
            <a:gdLst/>
            <a:ahLst/>
            <a:cxnLst/>
            <a:rect r="r" b="b" t="t" l="l"/>
            <a:pathLst>
              <a:path h="3879914" w="4464863">
                <a:moveTo>
                  <a:pt x="0" y="0"/>
                </a:moveTo>
                <a:lnTo>
                  <a:pt x="4464863" y="0"/>
                </a:lnTo>
                <a:lnTo>
                  <a:pt x="4464863" y="3879914"/>
                </a:lnTo>
                <a:lnTo>
                  <a:pt x="0" y="38799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81100" y="529032"/>
            <a:ext cx="10387445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01003B"/>
                </a:solidFill>
                <a:latin typeface="Be Vietnam Ultra-Bold"/>
              </a:rPr>
              <a:t>1.1 </a:t>
            </a:r>
            <a:r>
              <a:rPr lang="en-US" sz="5400">
                <a:solidFill>
                  <a:srgbClr val="01003B"/>
                </a:solidFill>
                <a:latin typeface="Be Vietnam"/>
              </a:rPr>
              <a:t> </a:t>
            </a:r>
            <a:r>
              <a:rPr lang="en-US" sz="5400">
                <a:solidFill>
                  <a:srgbClr val="01003B"/>
                </a:solidFill>
                <a:latin typeface="Be Vietnam Ultra-Bold"/>
              </a:rPr>
              <a:t>Visualisation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97602" y="3504161"/>
            <a:ext cx="4920621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1003B"/>
                </a:solidFill>
                <a:latin typeface="IBM Plex Sans"/>
              </a:rPr>
              <a:t>Sampled Data in Paraview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47546" y="3289848"/>
            <a:ext cx="284525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1003B"/>
                </a:solidFill>
                <a:latin typeface="IBM Plex Sans"/>
              </a:rPr>
              <a:t>Original Dataset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33787" y="1647678"/>
            <a:ext cx="2568295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1003B"/>
                </a:solidFill>
                <a:latin typeface="IBM Plex Sans"/>
              </a:rPr>
              <a:t>2% sampled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28973" y="3286355"/>
            <a:ext cx="4480843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1003B"/>
                </a:solidFill>
                <a:latin typeface="IBM Plex Sans"/>
              </a:rPr>
              <a:t>Reconstructed in Paraview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144000" y="3156971"/>
            <a:ext cx="0" cy="61013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54207" y="3881506"/>
            <a:ext cx="8037780" cy="5467559"/>
          </a:xfrm>
          <a:custGeom>
            <a:avLst/>
            <a:gdLst/>
            <a:ahLst/>
            <a:cxnLst/>
            <a:rect r="r" b="b" t="t" l="l"/>
            <a:pathLst>
              <a:path h="5467559" w="8037780">
                <a:moveTo>
                  <a:pt x="0" y="0"/>
                </a:moveTo>
                <a:lnTo>
                  <a:pt x="8037779" y="0"/>
                </a:lnTo>
                <a:lnTo>
                  <a:pt x="8037779" y="5467559"/>
                </a:lnTo>
                <a:lnTo>
                  <a:pt x="0" y="5467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29743" y="4118294"/>
            <a:ext cx="7990373" cy="4993983"/>
          </a:xfrm>
          <a:custGeom>
            <a:avLst/>
            <a:gdLst/>
            <a:ahLst/>
            <a:cxnLst/>
            <a:rect r="r" b="b" t="t" l="l"/>
            <a:pathLst>
              <a:path h="4993983" w="7990373">
                <a:moveTo>
                  <a:pt x="0" y="0"/>
                </a:moveTo>
                <a:lnTo>
                  <a:pt x="7990373" y="0"/>
                </a:lnTo>
                <a:lnTo>
                  <a:pt x="7990373" y="4993983"/>
                </a:lnTo>
                <a:lnTo>
                  <a:pt x="0" y="4993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19125"/>
            <a:ext cx="10387445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01003B"/>
                </a:solidFill>
                <a:latin typeface="Be Vietnam Ultra-Bold"/>
              </a:rPr>
              <a:t>1.2 Evaluation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52925" y="1723030"/>
            <a:ext cx="962025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Correlation coefficient between original  and Reconstructed datasets.a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29827" y="3109346"/>
            <a:ext cx="3086540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1003B"/>
                </a:solidFill>
                <a:latin typeface="IBM Plex Sans"/>
              </a:rPr>
              <a:t>SNR-Sampling Rate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00006" y="3109346"/>
            <a:ext cx="414633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1003B"/>
                </a:solidFill>
                <a:latin typeface="IBM Plex Sans"/>
              </a:rPr>
              <a:t>Correlation-Sampling Rate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8639" y="2381151"/>
            <a:ext cx="7485835" cy="6697852"/>
          </a:xfrm>
          <a:custGeom>
            <a:avLst/>
            <a:gdLst/>
            <a:ahLst/>
            <a:cxnLst/>
            <a:rect r="r" b="b" t="t" l="l"/>
            <a:pathLst>
              <a:path h="6697852" w="7485835">
                <a:moveTo>
                  <a:pt x="0" y="0"/>
                </a:moveTo>
                <a:lnTo>
                  <a:pt x="7485835" y="0"/>
                </a:lnTo>
                <a:lnTo>
                  <a:pt x="7485835" y="6697852"/>
                </a:lnTo>
                <a:lnTo>
                  <a:pt x="0" y="6697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05336" y="2381151"/>
            <a:ext cx="7485835" cy="6697852"/>
          </a:xfrm>
          <a:custGeom>
            <a:avLst/>
            <a:gdLst/>
            <a:ahLst/>
            <a:cxnLst/>
            <a:rect r="r" b="b" t="t" l="l"/>
            <a:pathLst>
              <a:path h="6697852" w="7485835">
                <a:moveTo>
                  <a:pt x="0" y="0"/>
                </a:moveTo>
                <a:lnTo>
                  <a:pt x="7485835" y="0"/>
                </a:lnTo>
                <a:lnTo>
                  <a:pt x="7485835" y="6697852"/>
                </a:lnTo>
                <a:lnTo>
                  <a:pt x="0" y="6697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998" y="524509"/>
            <a:ext cx="3495080" cy="903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000000"/>
                </a:solidFill>
                <a:latin typeface="IBM Plex Sans Bold"/>
              </a:rPr>
              <a:t>1.3 Scaling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68615" y="1942366"/>
            <a:ext cx="304697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1003B"/>
                </a:solidFill>
                <a:latin typeface="IBM Plex Sans"/>
              </a:rPr>
              <a:t>Time - #Processes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99327" y="1942366"/>
            <a:ext cx="3823455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1003B"/>
                </a:solidFill>
                <a:latin typeface="IBM Plex Sans"/>
              </a:rPr>
              <a:t>Time - Sampling Rates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90389" y="2540500"/>
            <a:ext cx="5654628" cy="5450564"/>
            <a:chOff x="0" y="0"/>
            <a:chExt cx="7539504" cy="7267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521547"/>
              <a:ext cx="7539504" cy="6745872"/>
            </a:xfrm>
            <a:custGeom>
              <a:avLst/>
              <a:gdLst/>
              <a:ahLst/>
              <a:cxnLst/>
              <a:rect r="r" b="b" t="t" l="l"/>
              <a:pathLst>
                <a:path h="6745872" w="7539504">
                  <a:moveTo>
                    <a:pt x="0" y="0"/>
                  </a:moveTo>
                  <a:lnTo>
                    <a:pt x="7539504" y="0"/>
                  </a:lnTo>
                  <a:lnTo>
                    <a:pt x="7539504" y="6745872"/>
                  </a:lnTo>
                  <a:lnTo>
                    <a:pt x="0" y="6745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448247" y="-47625"/>
              <a:ext cx="7091257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IBM Plex Sans"/>
                </a:rPr>
                <a:t>Communication time - # processes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42983" y="2540500"/>
            <a:ext cx="5654628" cy="5450564"/>
            <a:chOff x="0" y="0"/>
            <a:chExt cx="7539504" cy="72674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521547"/>
              <a:ext cx="7539504" cy="6745872"/>
            </a:xfrm>
            <a:custGeom>
              <a:avLst/>
              <a:gdLst/>
              <a:ahLst/>
              <a:cxnLst/>
              <a:rect r="r" b="b" t="t" l="l"/>
              <a:pathLst>
                <a:path h="6745872" w="7539504">
                  <a:moveTo>
                    <a:pt x="0" y="0"/>
                  </a:moveTo>
                  <a:lnTo>
                    <a:pt x="7539504" y="0"/>
                  </a:lnTo>
                  <a:lnTo>
                    <a:pt x="7539504" y="6745872"/>
                  </a:lnTo>
                  <a:lnTo>
                    <a:pt x="0" y="6745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964110" y="-47625"/>
              <a:ext cx="5611283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IBM Plex Sans"/>
                </a:rPr>
                <a:t>Input/Output - # processes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316686" y="2540500"/>
            <a:ext cx="5654628" cy="5450564"/>
            <a:chOff x="0" y="0"/>
            <a:chExt cx="7539504" cy="72674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521547"/>
              <a:ext cx="7539504" cy="6745872"/>
            </a:xfrm>
            <a:custGeom>
              <a:avLst/>
              <a:gdLst/>
              <a:ahLst/>
              <a:cxnLst/>
              <a:rect r="r" b="b" t="t" l="l"/>
              <a:pathLst>
                <a:path h="6745872" w="7539504">
                  <a:moveTo>
                    <a:pt x="0" y="0"/>
                  </a:moveTo>
                  <a:lnTo>
                    <a:pt x="7539504" y="0"/>
                  </a:lnTo>
                  <a:lnTo>
                    <a:pt x="7539504" y="6745872"/>
                  </a:lnTo>
                  <a:lnTo>
                    <a:pt x="0" y="67458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704078" y="-47625"/>
              <a:ext cx="6131348" cy="5691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000000"/>
                  </a:solidFill>
                  <a:latin typeface="IBM Plex Sans"/>
                </a:rPr>
                <a:t>Computing time - # processes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73822" y="659130"/>
            <a:ext cx="15940355" cy="66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000000"/>
                </a:solidFill>
                <a:latin typeface="IBM Plex Sans Bold"/>
              </a:rPr>
              <a:t>Reason of Sharp Kink  in  Total Time from going to 4-5 Processes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72991" y="4907374"/>
            <a:ext cx="4481259" cy="1475368"/>
          </a:xfrm>
          <a:custGeom>
            <a:avLst/>
            <a:gdLst/>
            <a:ahLst/>
            <a:cxnLst/>
            <a:rect r="r" b="b" t="t" l="l"/>
            <a:pathLst>
              <a:path h="1475368" w="4481259">
                <a:moveTo>
                  <a:pt x="0" y="0"/>
                </a:moveTo>
                <a:lnTo>
                  <a:pt x="4481260" y="0"/>
                </a:lnTo>
                <a:lnTo>
                  <a:pt x="4481260" y="1475368"/>
                </a:lnTo>
                <a:lnTo>
                  <a:pt x="0" y="1475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7246" y="367107"/>
            <a:ext cx="14187817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>
                <a:solidFill>
                  <a:srgbClr val="01003B"/>
                </a:solidFill>
                <a:latin typeface="Be Vietnam Ultra-Bold"/>
              </a:rPr>
              <a:t>2. Value-based Importance Sampling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75354" y="1491121"/>
            <a:ext cx="1476534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u="sng">
                <a:solidFill>
                  <a:srgbClr val="01003B"/>
                </a:solidFill>
                <a:latin typeface="IBM Plex Sans"/>
              </a:rPr>
              <a:t>Method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74012" y="2630593"/>
            <a:ext cx="6279218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1003B"/>
                </a:solidFill>
                <a:latin typeface="IBM Plex Sans"/>
              </a:rPr>
              <a:t>Creating value-based histogram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0025" y="3616113"/>
            <a:ext cx="8627192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1003B"/>
                </a:solidFill>
                <a:latin typeface="IBM Plex Sans"/>
              </a:rPr>
              <a:t>Calculate of Importance function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1003B"/>
                </a:solidFill>
                <a:latin typeface="IBM Plex Sans"/>
              </a:rPr>
              <a:t>such that </a:t>
            </a:r>
            <a:r>
              <a:rPr lang="en-US" sz="3199" u="sng">
                <a:solidFill>
                  <a:srgbClr val="01003B"/>
                </a:solidFill>
                <a:latin typeface="IBM Plex Sans"/>
              </a:rPr>
              <a:t>sparse values are sampled more</a:t>
            </a:r>
            <a:r>
              <a:rPr lang="en-US" sz="3199">
                <a:solidFill>
                  <a:srgbClr val="01003B"/>
                </a:solidFill>
                <a:latin typeface="IBM Plex Sans"/>
              </a:rPr>
              <a:t>, i.e.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6404" y="6820892"/>
            <a:ext cx="7867207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1003B"/>
                </a:solidFill>
                <a:latin typeface="IBM Plex Sans"/>
              </a:rPr>
              <a:t>Importance function: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1003B"/>
                </a:solidFill>
                <a:latin typeface="IBM Plex Sans"/>
              </a:rPr>
              <a:t>Probability with which a point is sampled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3632" y="8368388"/>
            <a:ext cx="7867207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1003B"/>
                </a:solidFill>
                <a:latin typeface="IBM Plex Sans"/>
              </a:rPr>
              <a:t>Sampled according to importance function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47849" y="1491121"/>
            <a:ext cx="1979136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u="sng">
                <a:solidFill>
                  <a:srgbClr val="01003B"/>
                </a:solidFill>
                <a:latin typeface="IBM Plex Sans"/>
              </a:rPr>
              <a:t>In parallel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40658" y="2752796"/>
            <a:ext cx="7261492" cy="552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1003B"/>
                </a:solidFill>
                <a:latin typeface="IBM Plex Sans"/>
              </a:rPr>
              <a:t>Read data and </a:t>
            </a:r>
            <a:r>
              <a:rPr lang="en-US" sz="3199" u="sng">
                <a:solidFill>
                  <a:srgbClr val="01003B"/>
                </a:solidFill>
                <a:latin typeface="IBM Plex Sans"/>
              </a:rPr>
              <a:t>Scatterv</a:t>
            </a:r>
            <a:r>
              <a:rPr lang="en-US" sz="3199">
                <a:solidFill>
                  <a:srgbClr val="01003B"/>
                </a:solidFill>
                <a:latin typeface="IBM Plex Sans"/>
              </a:rPr>
              <a:t> to all nodes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40658" y="3497968"/>
            <a:ext cx="7251967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 u="sng">
                <a:solidFill>
                  <a:srgbClr val="01003B"/>
                </a:solidFill>
                <a:latin typeface="IBM Plex Sans"/>
              </a:rPr>
              <a:t>Allreduce</a:t>
            </a:r>
            <a:r>
              <a:rPr lang="en-US" sz="3199">
                <a:solidFill>
                  <a:srgbClr val="01003B"/>
                </a:solidFill>
                <a:latin typeface="IBM Plex Sans"/>
              </a:rPr>
              <a:t> the min and max values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50183" y="4240602"/>
            <a:ext cx="7251967" cy="552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1003B"/>
                </a:solidFill>
                <a:latin typeface="IBM Plex Sans"/>
              </a:rPr>
              <a:t>Count frequencies in each bin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59708" y="4962901"/>
            <a:ext cx="7251967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 u="sng">
                <a:solidFill>
                  <a:srgbClr val="01003B"/>
                </a:solidFill>
                <a:latin typeface="IBM Plex Sans"/>
              </a:rPr>
              <a:t>Allreduce</a:t>
            </a:r>
            <a:r>
              <a:rPr lang="en-US" sz="3199">
                <a:solidFill>
                  <a:srgbClr val="01003B"/>
                </a:solidFill>
                <a:latin typeface="IBM Plex Sans"/>
              </a:rPr>
              <a:t> to get global histogram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59708" y="5739838"/>
            <a:ext cx="7251967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1003B"/>
                </a:solidFill>
                <a:latin typeface="IBM Plex Sans"/>
              </a:rPr>
              <a:t>Create the importance funtion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07333" y="6477709"/>
            <a:ext cx="7251967" cy="111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1003B"/>
                </a:solidFill>
                <a:latin typeface="IBM Plex Sans"/>
              </a:rPr>
              <a:t>Sample points at each node, as coordinates and values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97808" y="7782317"/>
            <a:ext cx="7251967" cy="552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 u="sng">
                <a:solidFill>
                  <a:srgbClr val="01003B"/>
                </a:solidFill>
                <a:latin typeface="IBM Plex Sans"/>
              </a:rPr>
              <a:t>Gatherv</a:t>
            </a:r>
            <a:r>
              <a:rPr lang="en-US" sz="3199">
                <a:solidFill>
                  <a:srgbClr val="01003B"/>
                </a:solidFill>
                <a:latin typeface="IBM Plex Sans"/>
              </a:rPr>
              <a:t> to collect sampled points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07333" y="8530913"/>
            <a:ext cx="7251967" cy="552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1003B"/>
                </a:solidFill>
                <a:latin typeface="IBM Plex Sans"/>
              </a:rPr>
              <a:t>Write the points to a </a:t>
            </a:r>
            <a:r>
              <a:rPr lang="en-US" sz="3199" u="sng">
                <a:solidFill>
                  <a:srgbClr val="01003B"/>
                </a:solidFill>
                <a:latin typeface="IBM Plex Sans"/>
              </a:rPr>
              <a:t>vtp</a:t>
            </a:r>
            <a:r>
              <a:rPr lang="en-US" sz="3199">
                <a:solidFill>
                  <a:srgbClr val="01003B"/>
                </a:solidFill>
                <a:latin typeface="IBM Plex Sans"/>
              </a:rPr>
              <a:t> file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355772" y="3557818"/>
            <a:ext cx="0" cy="1604656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79596" y="4536036"/>
            <a:ext cx="4981155" cy="4407936"/>
          </a:xfrm>
          <a:custGeom>
            <a:avLst/>
            <a:gdLst/>
            <a:ahLst/>
            <a:cxnLst/>
            <a:rect r="r" b="b" t="t" l="l"/>
            <a:pathLst>
              <a:path h="4407936" w="4981155">
                <a:moveTo>
                  <a:pt x="0" y="0"/>
                </a:moveTo>
                <a:lnTo>
                  <a:pt x="4981155" y="0"/>
                </a:lnTo>
                <a:lnTo>
                  <a:pt x="4981155" y="4407936"/>
                </a:lnTo>
                <a:lnTo>
                  <a:pt x="0" y="4407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85" r="0" b="-1785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2290975" y="3374303"/>
            <a:ext cx="0" cy="1604656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2622090" y="4536036"/>
            <a:ext cx="5172691" cy="4443772"/>
          </a:xfrm>
          <a:custGeom>
            <a:avLst/>
            <a:gdLst/>
            <a:ahLst/>
            <a:cxnLst/>
            <a:rect r="r" b="b" t="t" l="l"/>
            <a:pathLst>
              <a:path h="4443772" w="5172691">
                <a:moveTo>
                  <a:pt x="0" y="0"/>
                </a:moveTo>
                <a:lnTo>
                  <a:pt x="5172691" y="0"/>
                </a:lnTo>
                <a:lnTo>
                  <a:pt x="5172691" y="4443772"/>
                </a:lnTo>
                <a:lnTo>
                  <a:pt x="0" y="4443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53443" y="4536036"/>
            <a:ext cx="5539861" cy="4907282"/>
          </a:xfrm>
          <a:custGeom>
            <a:avLst/>
            <a:gdLst/>
            <a:ahLst/>
            <a:cxnLst/>
            <a:rect r="r" b="b" t="t" l="l"/>
            <a:pathLst>
              <a:path h="4907282" w="5539861">
                <a:moveTo>
                  <a:pt x="0" y="0"/>
                </a:moveTo>
                <a:lnTo>
                  <a:pt x="5539861" y="0"/>
                </a:lnTo>
                <a:lnTo>
                  <a:pt x="5539861" y="4907282"/>
                </a:lnTo>
                <a:lnTo>
                  <a:pt x="0" y="4907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81100" y="529032"/>
            <a:ext cx="10387445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01003B"/>
                </a:solidFill>
                <a:latin typeface="Be Vietnam Ultra-Bold"/>
              </a:rPr>
              <a:t>2.1 </a:t>
            </a:r>
            <a:r>
              <a:rPr lang="en-US" sz="5400">
                <a:solidFill>
                  <a:srgbClr val="01003B"/>
                </a:solidFill>
                <a:latin typeface="Be Vietnam"/>
              </a:rPr>
              <a:t> </a:t>
            </a:r>
            <a:r>
              <a:rPr lang="en-US" sz="5400">
                <a:solidFill>
                  <a:srgbClr val="01003B"/>
                </a:solidFill>
                <a:latin typeface="Be Vietnam Ultra-Bold"/>
              </a:rPr>
              <a:t>Visualisation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96104" y="3317153"/>
            <a:ext cx="4920621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1003B"/>
                </a:solidFill>
                <a:latin typeface="IBM Plex Sans"/>
              </a:rPr>
              <a:t>Sampled data in paraview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47546" y="3543530"/>
            <a:ext cx="284525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1003B"/>
                </a:solidFill>
                <a:latin typeface="IBM Plex Sans"/>
              </a:rPr>
              <a:t>Original dataset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33787" y="1647678"/>
            <a:ext cx="2845254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1003B"/>
                </a:solidFill>
                <a:latin typeface="IBM Plex Sans"/>
              </a:rPr>
              <a:t>2% sampled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28973" y="3286355"/>
            <a:ext cx="4480843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1003B"/>
                </a:solidFill>
                <a:latin typeface="IBM Plex Sans"/>
              </a:rPr>
              <a:t>Reconstructed in Paraview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124950" y="3310006"/>
            <a:ext cx="0" cy="61013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20865" y="3848064"/>
            <a:ext cx="7669333" cy="5025213"/>
          </a:xfrm>
          <a:custGeom>
            <a:avLst/>
            <a:gdLst/>
            <a:ahLst/>
            <a:cxnLst/>
            <a:rect r="r" b="b" t="t" l="l"/>
            <a:pathLst>
              <a:path h="5025213" w="7669333">
                <a:moveTo>
                  <a:pt x="0" y="0"/>
                </a:moveTo>
                <a:lnTo>
                  <a:pt x="7669333" y="0"/>
                </a:lnTo>
                <a:lnTo>
                  <a:pt x="7669333" y="5025213"/>
                </a:lnTo>
                <a:lnTo>
                  <a:pt x="0" y="5025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84939" y="3930645"/>
            <a:ext cx="7174361" cy="4860051"/>
          </a:xfrm>
          <a:custGeom>
            <a:avLst/>
            <a:gdLst/>
            <a:ahLst/>
            <a:cxnLst/>
            <a:rect r="r" b="b" t="t" l="l"/>
            <a:pathLst>
              <a:path h="4860051" w="7174361">
                <a:moveTo>
                  <a:pt x="0" y="0"/>
                </a:moveTo>
                <a:lnTo>
                  <a:pt x="7174361" y="0"/>
                </a:lnTo>
                <a:lnTo>
                  <a:pt x="7174361" y="4860051"/>
                </a:lnTo>
                <a:lnTo>
                  <a:pt x="0" y="48600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19125"/>
            <a:ext cx="10387445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01003B"/>
                </a:solidFill>
                <a:latin typeface="Be Vietnam Ultra-Bold"/>
              </a:rPr>
              <a:t>2.2 Evaluation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172267" y="1624116"/>
            <a:ext cx="962025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Correlation coefficient between original  and Reconstructed datasets.a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2916" y="2871221"/>
            <a:ext cx="318545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1003B"/>
                </a:solidFill>
                <a:latin typeface="IBM Plex Sans"/>
              </a:rPr>
              <a:t>SNR-sampling rate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82392" y="2871221"/>
            <a:ext cx="414633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1003B"/>
                </a:solidFill>
                <a:latin typeface="IBM Plex Sans"/>
              </a:rPr>
              <a:t>Correlation-sampling rate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66300" y="2450815"/>
            <a:ext cx="7793000" cy="6075312"/>
          </a:xfrm>
          <a:custGeom>
            <a:avLst/>
            <a:gdLst/>
            <a:ahLst/>
            <a:cxnLst/>
            <a:rect r="r" b="b" t="t" l="l"/>
            <a:pathLst>
              <a:path h="6075312" w="7793000">
                <a:moveTo>
                  <a:pt x="0" y="0"/>
                </a:moveTo>
                <a:lnTo>
                  <a:pt x="7793000" y="0"/>
                </a:lnTo>
                <a:lnTo>
                  <a:pt x="7793000" y="6075312"/>
                </a:lnTo>
                <a:lnTo>
                  <a:pt x="0" y="6075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4461" y="2450815"/>
            <a:ext cx="6983633" cy="6248514"/>
          </a:xfrm>
          <a:custGeom>
            <a:avLst/>
            <a:gdLst/>
            <a:ahLst/>
            <a:cxnLst/>
            <a:rect r="r" b="b" t="t" l="l"/>
            <a:pathLst>
              <a:path h="6248514" w="6983633">
                <a:moveTo>
                  <a:pt x="0" y="0"/>
                </a:moveTo>
                <a:lnTo>
                  <a:pt x="6983633" y="0"/>
                </a:lnTo>
                <a:lnTo>
                  <a:pt x="6983633" y="6248514"/>
                </a:lnTo>
                <a:lnTo>
                  <a:pt x="0" y="6248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24509"/>
            <a:ext cx="3495675" cy="903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000000"/>
                </a:solidFill>
                <a:latin typeface="IBM Plex Sans Bold"/>
              </a:rPr>
              <a:t>2.3 Scaling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82258" y="2012030"/>
            <a:ext cx="278803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1003B"/>
                </a:solidFill>
                <a:latin typeface="IBM Plex Sans"/>
              </a:rPr>
              <a:t>Time-#processes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55842" y="2012030"/>
            <a:ext cx="414633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1003B"/>
                </a:solidFill>
                <a:latin typeface="IBM Plex Sans"/>
              </a:rPr>
              <a:t>Time-#bins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24662" y="3037198"/>
            <a:ext cx="6068589" cy="5429790"/>
          </a:xfrm>
          <a:custGeom>
            <a:avLst/>
            <a:gdLst/>
            <a:ahLst/>
            <a:cxnLst/>
            <a:rect r="r" b="b" t="t" l="l"/>
            <a:pathLst>
              <a:path h="5429790" w="6068589">
                <a:moveTo>
                  <a:pt x="0" y="0"/>
                </a:moveTo>
                <a:lnTo>
                  <a:pt x="6068589" y="0"/>
                </a:lnTo>
                <a:lnTo>
                  <a:pt x="6068589" y="5429791"/>
                </a:lnTo>
                <a:lnTo>
                  <a:pt x="0" y="542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955" y="3002019"/>
            <a:ext cx="5989953" cy="5359431"/>
          </a:xfrm>
          <a:custGeom>
            <a:avLst/>
            <a:gdLst/>
            <a:ahLst/>
            <a:cxnLst/>
            <a:rect r="r" b="b" t="t" l="l"/>
            <a:pathLst>
              <a:path h="5359431" w="5989953">
                <a:moveTo>
                  <a:pt x="0" y="0"/>
                </a:moveTo>
                <a:lnTo>
                  <a:pt x="5989952" y="0"/>
                </a:lnTo>
                <a:lnTo>
                  <a:pt x="5989952" y="5359431"/>
                </a:lnTo>
                <a:lnTo>
                  <a:pt x="0" y="5359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27907" y="3037198"/>
            <a:ext cx="5989953" cy="5359431"/>
          </a:xfrm>
          <a:custGeom>
            <a:avLst/>
            <a:gdLst/>
            <a:ahLst/>
            <a:cxnLst/>
            <a:rect r="r" b="b" t="t" l="l"/>
            <a:pathLst>
              <a:path h="5359431" w="5989953">
                <a:moveTo>
                  <a:pt x="0" y="0"/>
                </a:moveTo>
                <a:lnTo>
                  <a:pt x="5989953" y="0"/>
                </a:lnTo>
                <a:lnTo>
                  <a:pt x="5989953" y="5359432"/>
                </a:lnTo>
                <a:lnTo>
                  <a:pt x="0" y="53594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399735" y="2492875"/>
            <a:ext cx="531844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IBM Plex Sans"/>
              </a:rPr>
              <a:t>Communication time - # processes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92875"/>
            <a:ext cx="4208462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IBM Plex Sans"/>
              </a:rPr>
              <a:t>Input/Output - # processes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44744" y="2492875"/>
            <a:ext cx="4598511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IBM Plex Sans"/>
              </a:rPr>
              <a:t>Computing time - # processes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5496" y="6722110"/>
            <a:ext cx="6629022" cy="598453"/>
          </a:xfrm>
          <a:custGeom>
            <a:avLst/>
            <a:gdLst/>
            <a:ahLst/>
            <a:cxnLst/>
            <a:rect r="r" b="b" t="t" l="l"/>
            <a:pathLst>
              <a:path h="598453" w="6629022">
                <a:moveTo>
                  <a:pt x="0" y="0"/>
                </a:moveTo>
                <a:lnTo>
                  <a:pt x="6629022" y="0"/>
                </a:lnTo>
                <a:lnTo>
                  <a:pt x="6629022" y="598454"/>
                </a:lnTo>
                <a:lnTo>
                  <a:pt x="0" y="598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37815" y="7320564"/>
            <a:ext cx="1939219" cy="598453"/>
          </a:xfrm>
          <a:custGeom>
            <a:avLst/>
            <a:gdLst/>
            <a:ahLst/>
            <a:cxnLst/>
            <a:rect r="r" b="b" t="t" l="l"/>
            <a:pathLst>
              <a:path h="598453" w="1939219">
                <a:moveTo>
                  <a:pt x="0" y="0"/>
                </a:moveTo>
                <a:lnTo>
                  <a:pt x="1939219" y="0"/>
                </a:lnTo>
                <a:lnTo>
                  <a:pt x="1939219" y="598453"/>
                </a:lnTo>
                <a:lnTo>
                  <a:pt x="0" y="598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7246" y="367107"/>
            <a:ext cx="15544359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>
                <a:solidFill>
                  <a:srgbClr val="01003B"/>
                </a:solidFill>
                <a:latin typeface="Be Vietnam Ultra-Bold"/>
              </a:rPr>
              <a:t>3. Smoothness-based Importance Sampling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75354" y="1491121"/>
            <a:ext cx="1476534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u="sng">
                <a:solidFill>
                  <a:srgbClr val="01003B"/>
                </a:solidFill>
                <a:latin typeface="IBM Plex Sans"/>
              </a:rPr>
              <a:t>Method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5496" y="3497968"/>
            <a:ext cx="7126826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1003B"/>
                </a:solidFill>
                <a:latin typeface="IBM Plex Sans"/>
              </a:rPr>
              <a:t>Create gradient-based histogram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6404" y="4602181"/>
            <a:ext cx="8627192" cy="1109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1003B"/>
                </a:solidFill>
                <a:latin typeface="IBM Plex Sans"/>
              </a:rPr>
              <a:t>Calculate of Importance function such that </a:t>
            </a:r>
            <a:r>
              <a:rPr lang="en-US" sz="3199" u="sng">
                <a:solidFill>
                  <a:srgbClr val="01003B"/>
                </a:solidFill>
                <a:latin typeface="IBM Plex Sans"/>
              </a:rPr>
              <a:t>highest gradients are sample most</a:t>
            </a:r>
            <a:r>
              <a:rPr lang="en-US" sz="3199">
                <a:solidFill>
                  <a:srgbClr val="01003B"/>
                </a:solidFill>
                <a:latin typeface="IBM Plex Sans"/>
              </a:rPr>
              <a:t>, i.e.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6404" y="8181121"/>
            <a:ext cx="7867207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1003B"/>
                </a:solidFill>
                <a:latin typeface="IBM Plex Sans"/>
              </a:rPr>
              <a:t>Sampled according to importance function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47849" y="1491121"/>
            <a:ext cx="1979136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u="sng">
                <a:solidFill>
                  <a:srgbClr val="01003B"/>
                </a:solidFill>
                <a:latin typeface="IBM Plex Sans"/>
              </a:rPr>
              <a:t>In parallel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59708" y="2272100"/>
            <a:ext cx="7261492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1003B"/>
                </a:solidFill>
                <a:latin typeface="IBM Plex Sans"/>
              </a:rPr>
              <a:t>Read data and </a:t>
            </a:r>
            <a:r>
              <a:rPr lang="en-US" sz="3199" u="sng">
                <a:solidFill>
                  <a:srgbClr val="01003B"/>
                </a:solidFill>
                <a:latin typeface="IBM Plex Sans"/>
              </a:rPr>
              <a:t>Scatterv</a:t>
            </a:r>
            <a:r>
              <a:rPr lang="en-US" sz="3199">
                <a:solidFill>
                  <a:srgbClr val="01003B"/>
                </a:solidFill>
                <a:latin typeface="IBM Plex Sans"/>
              </a:rPr>
              <a:t> to all nodes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40658" y="3497968"/>
            <a:ext cx="7251967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 u="sng">
                <a:solidFill>
                  <a:srgbClr val="01003B"/>
                </a:solidFill>
                <a:latin typeface="IBM Plex Sans"/>
              </a:rPr>
              <a:t>allreduce</a:t>
            </a:r>
            <a:r>
              <a:rPr lang="en-US" sz="3199">
                <a:solidFill>
                  <a:srgbClr val="01003B"/>
                </a:solidFill>
                <a:latin typeface="IBM Plex Sans"/>
              </a:rPr>
              <a:t> the min and max values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50183" y="4240602"/>
            <a:ext cx="7251967" cy="552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1003B"/>
                </a:solidFill>
                <a:latin typeface="IBM Plex Sans"/>
              </a:rPr>
              <a:t>Count frequencies in each bin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59708" y="4962901"/>
            <a:ext cx="7251967" cy="552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 u="sng">
                <a:solidFill>
                  <a:srgbClr val="01003B"/>
                </a:solidFill>
                <a:latin typeface="IBM Plex Sans"/>
              </a:rPr>
              <a:t>Allreduce</a:t>
            </a:r>
            <a:r>
              <a:rPr lang="en-US" sz="3199">
                <a:solidFill>
                  <a:srgbClr val="01003B"/>
                </a:solidFill>
                <a:latin typeface="IBM Plex Sans"/>
              </a:rPr>
              <a:t> to get global histogram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59708" y="5739838"/>
            <a:ext cx="7251967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1003B"/>
                </a:solidFill>
                <a:latin typeface="IBM Plex Sans"/>
              </a:rPr>
              <a:t>Create the importance funtion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07333" y="6477709"/>
            <a:ext cx="7251967" cy="111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1003B"/>
                </a:solidFill>
                <a:latin typeface="IBM Plex Sans"/>
              </a:rPr>
              <a:t>Sample points at each node, as coordinates and values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97808" y="7782317"/>
            <a:ext cx="7251967" cy="552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 u="sng">
                <a:solidFill>
                  <a:srgbClr val="01003B"/>
                </a:solidFill>
                <a:latin typeface="IBM Plex Sans"/>
              </a:rPr>
              <a:t>Gatherv</a:t>
            </a:r>
            <a:r>
              <a:rPr lang="en-US" sz="3199">
                <a:solidFill>
                  <a:srgbClr val="01003B"/>
                </a:solidFill>
                <a:latin typeface="IBM Plex Sans"/>
              </a:rPr>
              <a:t> to collect sampled points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007333" y="8530913"/>
            <a:ext cx="7251967" cy="552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1003B"/>
                </a:solidFill>
                <a:latin typeface="IBM Plex Sans"/>
              </a:rPr>
              <a:t>Write the points to a </a:t>
            </a:r>
            <a:r>
              <a:rPr lang="en-US" sz="3199" u="sng">
                <a:solidFill>
                  <a:srgbClr val="01003B"/>
                </a:solidFill>
                <a:latin typeface="IBM Plex Sans"/>
              </a:rPr>
              <a:t>vtp</a:t>
            </a:r>
            <a:r>
              <a:rPr lang="en-US" sz="3199">
                <a:solidFill>
                  <a:srgbClr val="01003B"/>
                </a:solidFill>
                <a:latin typeface="IBM Plex Sans"/>
              </a:rPr>
              <a:t> file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5496" y="2512448"/>
            <a:ext cx="7126826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1003B"/>
                </a:solidFill>
                <a:latin typeface="IBM Plex Sans"/>
              </a:rPr>
              <a:t>Calculate gradients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07333" y="2885034"/>
            <a:ext cx="7261492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1003B"/>
                </a:solidFill>
                <a:latin typeface="IBM Plex Sans"/>
              </a:rPr>
              <a:t>Calculate gradient at each node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93922" y="3229458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97098" y="3332633"/>
            <a:ext cx="798234" cy="79823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1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493922" y="4794727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597098" y="4897902"/>
            <a:ext cx="798234" cy="79823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3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493922" y="6359995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597098" y="6463171"/>
            <a:ext cx="798234" cy="79823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5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493922" y="7925264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6" y="0"/>
                </a:lnTo>
                <a:lnTo>
                  <a:pt x="1004586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597098" y="8028440"/>
            <a:ext cx="798234" cy="79823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7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148074" y="3229458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5" y="0"/>
                </a:lnTo>
                <a:lnTo>
                  <a:pt x="1004585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251249" y="3332633"/>
            <a:ext cx="798234" cy="79823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2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2148074" y="4794727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5" y="0"/>
                </a:lnTo>
                <a:lnTo>
                  <a:pt x="1004585" y="1004585"/>
                </a:lnTo>
                <a:lnTo>
                  <a:pt x="0" y="1004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2251249" y="4897902"/>
            <a:ext cx="798234" cy="79823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4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2148074" y="6359995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5" y="0"/>
                </a:lnTo>
                <a:lnTo>
                  <a:pt x="1004585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2251249" y="6463171"/>
            <a:ext cx="798234" cy="79823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6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2148074" y="7925264"/>
            <a:ext cx="1004586" cy="1004586"/>
          </a:xfrm>
          <a:custGeom>
            <a:avLst/>
            <a:gdLst/>
            <a:ahLst/>
            <a:cxnLst/>
            <a:rect r="r" b="b" t="t" l="l"/>
            <a:pathLst>
              <a:path h="1004586" w="1004586">
                <a:moveTo>
                  <a:pt x="0" y="0"/>
                </a:moveTo>
                <a:lnTo>
                  <a:pt x="1004585" y="0"/>
                </a:lnTo>
                <a:lnTo>
                  <a:pt x="1004585" y="1004586"/>
                </a:lnTo>
                <a:lnTo>
                  <a:pt x="0" y="1004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2251249" y="8028440"/>
            <a:ext cx="798234" cy="798234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8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028700" y="3332650"/>
            <a:ext cx="4000643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01003B"/>
                </a:solidFill>
                <a:latin typeface="Be Vietnam Ultra-Bold"/>
              </a:rPr>
              <a:t>Contents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042795" y="3488545"/>
            <a:ext cx="373560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Intro</a:t>
            </a:r>
            <a:r>
              <a:rPr lang="en-US" sz="2400" u="sng">
                <a:solidFill>
                  <a:srgbClr val="01003B"/>
                </a:solidFill>
                <a:latin typeface="IBM Plex Sans"/>
              </a:rPr>
              <a:t>duction</a:t>
            </a:r>
            <a:r>
              <a:rPr lang="en-US" sz="2400">
                <a:solidFill>
                  <a:srgbClr val="01003B"/>
                </a:solidFill>
                <a:latin typeface="IBM Plex Sans"/>
              </a:rPr>
              <a:t> &amp; </a:t>
            </a:r>
            <a:r>
              <a:rPr lang="en-US" sz="2400" u="sng">
                <a:solidFill>
                  <a:srgbClr val="01003B"/>
                </a:solidFill>
                <a:latin typeface="IBM Plex Sans"/>
              </a:rPr>
              <a:t>Motivation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042795" y="5053814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Methodology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042795" y="6409533"/>
            <a:ext cx="356235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Value-based</a:t>
            </a:r>
          </a:p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Importance Sampling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042795" y="8184352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Evaluation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696947" y="3488545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Problem Statement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696947" y="5053814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Simple Random Sampling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696947" y="6409533"/>
            <a:ext cx="3562353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Smoothness-based</a:t>
            </a:r>
          </a:p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Importance Sampling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696947" y="8184352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679814" y="3533053"/>
            <a:ext cx="0" cy="1604656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79596" y="4536036"/>
            <a:ext cx="4981155" cy="4407936"/>
          </a:xfrm>
          <a:custGeom>
            <a:avLst/>
            <a:gdLst/>
            <a:ahLst/>
            <a:cxnLst/>
            <a:rect r="r" b="b" t="t" l="l"/>
            <a:pathLst>
              <a:path h="4407936" w="4981155">
                <a:moveTo>
                  <a:pt x="0" y="0"/>
                </a:moveTo>
                <a:lnTo>
                  <a:pt x="4981155" y="0"/>
                </a:lnTo>
                <a:lnTo>
                  <a:pt x="4981155" y="4407936"/>
                </a:lnTo>
                <a:lnTo>
                  <a:pt x="0" y="4407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85" r="0" b="-1785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2476735" y="3337473"/>
            <a:ext cx="0" cy="1604656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124271">
            <a:off x="7327597" y="4346545"/>
            <a:ext cx="4669199" cy="5415577"/>
          </a:xfrm>
          <a:custGeom>
            <a:avLst/>
            <a:gdLst/>
            <a:ahLst/>
            <a:cxnLst/>
            <a:rect r="r" b="b" t="t" l="l"/>
            <a:pathLst>
              <a:path h="5415577" w="4669199">
                <a:moveTo>
                  <a:pt x="0" y="0"/>
                </a:moveTo>
                <a:lnTo>
                  <a:pt x="4669199" y="0"/>
                </a:lnTo>
                <a:lnTo>
                  <a:pt x="4669199" y="5415577"/>
                </a:lnTo>
                <a:lnTo>
                  <a:pt x="0" y="54155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65213" y="4604931"/>
            <a:ext cx="4823250" cy="4689271"/>
          </a:xfrm>
          <a:custGeom>
            <a:avLst/>
            <a:gdLst/>
            <a:ahLst/>
            <a:cxnLst/>
            <a:rect r="r" b="b" t="t" l="l"/>
            <a:pathLst>
              <a:path h="4689271" w="4823250">
                <a:moveTo>
                  <a:pt x="0" y="0"/>
                </a:moveTo>
                <a:lnTo>
                  <a:pt x="4823250" y="0"/>
                </a:lnTo>
                <a:lnTo>
                  <a:pt x="4823250" y="4689271"/>
                </a:lnTo>
                <a:lnTo>
                  <a:pt x="0" y="46892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81100" y="529032"/>
            <a:ext cx="10387445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01003B"/>
                </a:solidFill>
                <a:latin typeface="Be Vietnam Ultra-Bold"/>
              </a:rPr>
              <a:t>3.1 </a:t>
            </a:r>
            <a:r>
              <a:rPr lang="en-US" sz="5400">
                <a:solidFill>
                  <a:srgbClr val="01003B"/>
                </a:solidFill>
                <a:latin typeface="Be Vietnam"/>
              </a:rPr>
              <a:t> </a:t>
            </a:r>
            <a:r>
              <a:rPr lang="en-US" sz="5400">
                <a:solidFill>
                  <a:srgbClr val="01003B"/>
                </a:solidFill>
                <a:latin typeface="Be Vietnam Ultra-Bold"/>
              </a:rPr>
              <a:t>Visualisation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37064" y="3280323"/>
            <a:ext cx="4920621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1003B"/>
                </a:solidFill>
                <a:latin typeface="IBM Plex Sans"/>
              </a:rPr>
              <a:t>Sampled data in paraview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47546" y="3543530"/>
            <a:ext cx="284525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1003B"/>
                </a:solidFill>
                <a:latin typeface="IBM Plex Sans"/>
              </a:rPr>
              <a:t>Original dataset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33787" y="1647678"/>
            <a:ext cx="2845254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1003B"/>
                </a:solidFill>
                <a:latin typeface="IBM Plex Sans"/>
              </a:rPr>
              <a:t>2% sampled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07620" y="3244763"/>
            <a:ext cx="4480843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1003B"/>
                </a:solidFill>
                <a:latin typeface="IBM Plex Sans"/>
              </a:rPr>
              <a:t>Reconstructed in Paraview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277350" y="3462406"/>
            <a:ext cx="0" cy="610132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57828" y="3944453"/>
            <a:ext cx="7581084" cy="5532142"/>
          </a:xfrm>
          <a:custGeom>
            <a:avLst/>
            <a:gdLst/>
            <a:ahLst/>
            <a:cxnLst/>
            <a:rect r="r" b="b" t="t" l="l"/>
            <a:pathLst>
              <a:path h="5532142" w="7581084">
                <a:moveTo>
                  <a:pt x="0" y="0"/>
                </a:moveTo>
                <a:lnTo>
                  <a:pt x="7581084" y="0"/>
                </a:lnTo>
                <a:lnTo>
                  <a:pt x="7581084" y="5532142"/>
                </a:lnTo>
                <a:lnTo>
                  <a:pt x="0" y="5532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20300" y="3855254"/>
            <a:ext cx="7661696" cy="5403046"/>
          </a:xfrm>
          <a:custGeom>
            <a:avLst/>
            <a:gdLst/>
            <a:ahLst/>
            <a:cxnLst/>
            <a:rect r="r" b="b" t="t" l="l"/>
            <a:pathLst>
              <a:path h="5403046" w="7661696">
                <a:moveTo>
                  <a:pt x="0" y="0"/>
                </a:moveTo>
                <a:lnTo>
                  <a:pt x="7661696" y="0"/>
                </a:lnTo>
                <a:lnTo>
                  <a:pt x="7661696" y="5403046"/>
                </a:lnTo>
                <a:lnTo>
                  <a:pt x="0" y="5403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19125"/>
            <a:ext cx="10387445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01003B"/>
                </a:solidFill>
                <a:latin typeface="Be Vietnam Ultra-Bold"/>
              </a:rPr>
              <a:t>3.2 Evaluation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2916" y="2871221"/>
            <a:ext cx="318545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1003B"/>
                </a:solidFill>
                <a:latin typeface="IBM Plex Sans"/>
              </a:rPr>
              <a:t>SNR-sampling rate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416145" y="2675641"/>
            <a:ext cx="414633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1003B"/>
                </a:solidFill>
                <a:latin typeface="IBM Plex Sans"/>
              </a:rPr>
              <a:t>Correlation-sampling rate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5990" y="2757214"/>
            <a:ext cx="7143140" cy="6391231"/>
          </a:xfrm>
          <a:custGeom>
            <a:avLst/>
            <a:gdLst/>
            <a:ahLst/>
            <a:cxnLst/>
            <a:rect r="r" b="b" t="t" l="l"/>
            <a:pathLst>
              <a:path h="6391231" w="7143140">
                <a:moveTo>
                  <a:pt x="0" y="0"/>
                </a:moveTo>
                <a:lnTo>
                  <a:pt x="7143140" y="0"/>
                </a:lnTo>
                <a:lnTo>
                  <a:pt x="7143140" y="6391230"/>
                </a:lnTo>
                <a:lnTo>
                  <a:pt x="0" y="6391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24901" y="2757214"/>
            <a:ext cx="7143140" cy="6391231"/>
          </a:xfrm>
          <a:custGeom>
            <a:avLst/>
            <a:gdLst/>
            <a:ahLst/>
            <a:cxnLst/>
            <a:rect r="r" b="b" t="t" l="l"/>
            <a:pathLst>
              <a:path h="6391231" w="7143140">
                <a:moveTo>
                  <a:pt x="0" y="0"/>
                </a:moveTo>
                <a:lnTo>
                  <a:pt x="7143140" y="0"/>
                </a:lnTo>
                <a:lnTo>
                  <a:pt x="7143140" y="6391230"/>
                </a:lnTo>
                <a:lnTo>
                  <a:pt x="0" y="639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998" y="524509"/>
            <a:ext cx="3495080" cy="903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>
                <a:solidFill>
                  <a:srgbClr val="000000"/>
                </a:solidFill>
                <a:latin typeface="IBM Plex Sans Bold"/>
              </a:rPr>
              <a:t>3.3 Scaling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15898" y="2083868"/>
            <a:ext cx="280332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1003B"/>
                </a:solidFill>
                <a:latin typeface="IBM Plex Sans"/>
              </a:rPr>
              <a:t>Time-#processes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68851" y="2083868"/>
            <a:ext cx="4146338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1003B"/>
                </a:solidFill>
                <a:latin typeface="IBM Plex Sans"/>
              </a:rPr>
              <a:t>Time-#bins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01323" y="2931660"/>
            <a:ext cx="5880040" cy="5261088"/>
          </a:xfrm>
          <a:custGeom>
            <a:avLst/>
            <a:gdLst/>
            <a:ahLst/>
            <a:cxnLst/>
            <a:rect r="r" b="b" t="t" l="l"/>
            <a:pathLst>
              <a:path h="5261088" w="5880040">
                <a:moveTo>
                  <a:pt x="0" y="0"/>
                </a:moveTo>
                <a:lnTo>
                  <a:pt x="5880040" y="0"/>
                </a:lnTo>
                <a:lnTo>
                  <a:pt x="5880040" y="5261088"/>
                </a:lnTo>
                <a:lnTo>
                  <a:pt x="0" y="5261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2911" y="2931660"/>
            <a:ext cx="5877430" cy="5258754"/>
          </a:xfrm>
          <a:custGeom>
            <a:avLst/>
            <a:gdLst/>
            <a:ahLst/>
            <a:cxnLst/>
            <a:rect r="r" b="b" t="t" l="l"/>
            <a:pathLst>
              <a:path h="5258754" w="5877430">
                <a:moveTo>
                  <a:pt x="0" y="0"/>
                </a:moveTo>
                <a:lnTo>
                  <a:pt x="5877431" y="0"/>
                </a:lnTo>
                <a:lnTo>
                  <a:pt x="5877431" y="5258753"/>
                </a:lnTo>
                <a:lnTo>
                  <a:pt x="0" y="52587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46542" y="2931660"/>
            <a:ext cx="5880040" cy="5261088"/>
          </a:xfrm>
          <a:custGeom>
            <a:avLst/>
            <a:gdLst/>
            <a:ahLst/>
            <a:cxnLst/>
            <a:rect r="r" b="b" t="t" l="l"/>
            <a:pathLst>
              <a:path h="5261088" w="5880040">
                <a:moveTo>
                  <a:pt x="0" y="0"/>
                </a:moveTo>
                <a:lnTo>
                  <a:pt x="5880040" y="0"/>
                </a:lnTo>
                <a:lnTo>
                  <a:pt x="5880040" y="5261088"/>
                </a:lnTo>
                <a:lnTo>
                  <a:pt x="0" y="5261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399735" y="2492875"/>
            <a:ext cx="5318443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IBM Plex Sans"/>
              </a:rPr>
              <a:t>Communication time - # processors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92875"/>
            <a:ext cx="4208462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IBM Plex Sans"/>
              </a:rPr>
              <a:t>Input/Output - # processors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44744" y="2492875"/>
            <a:ext cx="4598511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IBM Plex Sans"/>
              </a:rPr>
              <a:t>Computing time - # processors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43676" y="418880"/>
            <a:ext cx="6787482" cy="4724620"/>
          </a:xfrm>
          <a:custGeom>
            <a:avLst/>
            <a:gdLst/>
            <a:ahLst/>
            <a:cxnLst/>
            <a:rect r="r" b="b" t="t" l="l"/>
            <a:pathLst>
              <a:path h="4724620" w="6787482">
                <a:moveTo>
                  <a:pt x="0" y="0"/>
                </a:moveTo>
                <a:lnTo>
                  <a:pt x="6787482" y="0"/>
                </a:lnTo>
                <a:lnTo>
                  <a:pt x="6787482" y="4724620"/>
                </a:lnTo>
                <a:lnTo>
                  <a:pt x="0" y="4724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49080" y="5209743"/>
            <a:ext cx="6662520" cy="4560578"/>
          </a:xfrm>
          <a:custGeom>
            <a:avLst/>
            <a:gdLst/>
            <a:ahLst/>
            <a:cxnLst/>
            <a:rect r="r" b="b" t="t" l="l"/>
            <a:pathLst>
              <a:path h="4560578" w="6662520">
                <a:moveTo>
                  <a:pt x="0" y="0"/>
                </a:moveTo>
                <a:lnTo>
                  <a:pt x="6662519" y="0"/>
                </a:lnTo>
                <a:lnTo>
                  <a:pt x="6662519" y="4560578"/>
                </a:lnTo>
                <a:lnTo>
                  <a:pt x="0" y="45605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7246" y="367107"/>
            <a:ext cx="12250171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>
                <a:solidFill>
                  <a:srgbClr val="01003B"/>
                </a:solidFill>
                <a:latin typeface="Be Vietnam Ultra-Bold"/>
              </a:rPr>
              <a:t>Evaluation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7212" y="2377627"/>
            <a:ext cx="5784652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1003B"/>
                </a:solidFill>
                <a:latin typeface="IBM Plex Sans"/>
              </a:rPr>
              <a:t>S</a:t>
            </a:r>
            <a:r>
              <a:rPr lang="en-US" sz="3799">
                <a:solidFill>
                  <a:srgbClr val="01003B"/>
                </a:solidFill>
                <a:latin typeface="IBM Plex Sans"/>
              </a:rPr>
              <a:t>ignal-to-noise ratio (SNR)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556458"/>
            <a:ext cx="7851600" cy="181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1003B"/>
                </a:solidFill>
                <a:latin typeface="IBM Plex Sans"/>
              </a:rPr>
              <a:t>Comparison of SNR across different sampling methods for varying sampling ratios.</a:t>
            </a:r>
          </a:p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1003B"/>
                </a:solidFill>
                <a:latin typeface="IBM Plex Sans"/>
              </a:rPr>
              <a:t>I</a:t>
            </a:r>
            <a:r>
              <a:rPr lang="en-US" sz="2599">
                <a:solidFill>
                  <a:srgbClr val="01003B"/>
                </a:solidFill>
                <a:latin typeface="IBM Plex Sans"/>
              </a:rPr>
              <a:t>t can be observed that for a given sampling rate, our proposed method generally performs better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7212" y="6200154"/>
            <a:ext cx="4527942" cy="646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01003B"/>
                </a:solidFill>
                <a:latin typeface="IBM Plex Sans"/>
              </a:rPr>
              <a:t>Correlation  Plot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7212" y="7442407"/>
            <a:ext cx="9422772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01003B"/>
                </a:solidFill>
                <a:latin typeface="IBM Plex Sans"/>
              </a:rPr>
              <a:t>Comparison of correlation coefficient across different sampling methods for various sampling ratio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1126701" y="8519702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5" y="0"/>
                </a:lnTo>
                <a:lnTo>
                  <a:pt x="10103965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9331" y="209550"/>
            <a:ext cx="6165111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F8F8F8"/>
                </a:solidFill>
                <a:latin typeface="Be Vietnam Ultra-Bold"/>
              </a:rPr>
              <a:t>Conclusion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2159446">
            <a:off x="13111917" y="-3539846"/>
            <a:ext cx="7814506" cy="6308438"/>
          </a:xfrm>
          <a:custGeom>
            <a:avLst/>
            <a:gdLst/>
            <a:ahLst/>
            <a:cxnLst/>
            <a:rect r="r" b="b" t="t" l="l"/>
            <a:pathLst>
              <a:path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474365"/>
            <a:ext cx="17056061" cy="934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5810" indent="-382905" lvl="1">
              <a:lnSpc>
                <a:spcPts val="4965"/>
              </a:lnSpc>
              <a:buFont typeface="Arial"/>
              <a:buChar char="•"/>
            </a:pPr>
            <a:r>
              <a:rPr lang="en-US" sz="3547">
                <a:solidFill>
                  <a:srgbClr val="FFFFFF"/>
                </a:solidFill>
                <a:latin typeface="IBM Plex Sans"/>
              </a:rPr>
              <a:t>We have implemented sampling techniques</a:t>
            </a:r>
          </a:p>
          <a:p>
            <a:pPr marL="765810" indent="-382905" lvl="1">
              <a:lnSpc>
                <a:spcPts val="4965"/>
              </a:lnSpc>
              <a:buFont typeface="Arial"/>
              <a:buChar char="•"/>
            </a:pPr>
            <a:r>
              <a:rPr lang="en-US" sz="3547">
                <a:solidFill>
                  <a:srgbClr val="FFFFFF"/>
                </a:solidFill>
                <a:latin typeface="IBM Plex Sans"/>
              </a:rPr>
              <a:t>Simple random sampling</a:t>
            </a:r>
          </a:p>
          <a:p>
            <a:pPr marL="765810" indent="-382905" lvl="1">
              <a:lnSpc>
                <a:spcPts val="4965"/>
              </a:lnSpc>
              <a:buFont typeface="Arial"/>
              <a:buChar char="•"/>
            </a:pPr>
            <a:r>
              <a:rPr lang="en-US" sz="3547">
                <a:solidFill>
                  <a:srgbClr val="FFFFFF"/>
                </a:solidFill>
                <a:latin typeface="IBM Plex Sans"/>
              </a:rPr>
              <a:t>Value-based importance sampling </a:t>
            </a:r>
          </a:p>
          <a:p>
            <a:pPr marL="765810" indent="-382905" lvl="1">
              <a:lnSpc>
                <a:spcPts val="4965"/>
              </a:lnSpc>
              <a:buFont typeface="Arial"/>
              <a:buChar char="•"/>
            </a:pPr>
            <a:r>
              <a:rPr lang="en-US" sz="3547">
                <a:solidFill>
                  <a:srgbClr val="FFFFFF"/>
                </a:solidFill>
                <a:latin typeface="IBM Plex Sans"/>
              </a:rPr>
              <a:t>Smoothness-based Importance Sampling      </a:t>
            </a:r>
          </a:p>
          <a:p>
            <a:pPr>
              <a:lnSpc>
                <a:spcPts val="4965"/>
              </a:lnSpc>
            </a:pPr>
            <a:r>
              <a:rPr lang="en-US" sz="3547">
                <a:solidFill>
                  <a:srgbClr val="FFFFFF"/>
                </a:solidFill>
                <a:latin typeface="IBM Plex Sans"/>
              </a:rPr>
              <a:t>   2. We have utilized mpi4py for parallelization, employed to distribute the     computational workload across multiple nodes or processors   </a:t>
            </a:r>
          </a:p>
          <a:p>
            <a:pPr>
              <a:lnSpc>
                <a:spcPts val="4965"/>
              </a:lnSpc>
            </a:pPr>
            <a:r>
              <a:rPr lang="en-US" sz="3547">
                <a:solidFill>
                  <a:srgbClr val="FFFFFF"/>
                </a:solidFill>
                <a:latin typeface="IBM Plex Sans"/>
              </a:rPr>
              <a:t>    3. </a:t>
            </a:r>
            <a:r>
              <a:rPr lang="en-US" sz="3547">
                <a:solidFill>
                  <a:srgbClr val="FFFFFF"/>
                </a:solidFill>
                <a:latin typeface="IBM Plex Sans"/>
              </a:rPr>
              <a:t>We have used linear interpolation  based reconstruction-based visualization    </a:t>
            </a:r>
          </a:p>
          <a:p>
            <a:pPr>
              <a:lnSpc>
                <a:spcPts val="4965"/>
              </a:lnSpc>
            </a:pPr>
            <a:r>
              <a:rPr lang="en-US" sz="3547">
                <a:solidFill>
                  <a:srgbClr val="FFFFFF"/>
                </a:solidFill>
                <a:latin typeface="IBM Plex Sans"/>
              </a:rPr>
              <a:t>   4. We have used these evaluation metrics to compare the existing methods to our method</a:t>
            </a:r>
          </a:p>
          <a:p>
            <a:pPr marL="765810" indent="-382905" lvl="1">
              <a:lnSpc>
                <a:spcPts val="4965"/>
              </a:lnSpc>
              <a:buFont typeface="Arial"/>
              <a:buChar char="•"/>
            </a:pPr>
            <a:r>
              <a:rPr lang="en-US" sz="3547">
                <a:solidFill>
                  <a:srgbClr val="FFFFFF"/>
                </a:solidFill>
                <a:latin typeface="IBM Plex Sans"/>
              </a:rPr>
              <a:t> Signal to Noise Ratio (SNR)</a:t>
            </a:r>
          </a:p>
          <a:p>
            <a:pPr marL="765810" indent="-382905" lvl="1">
              <a:lnSpc>
                <a:spcPts val="4965"/>
              </a:lnSpc>
              <a:buFont typeface="Arial"/>
              <a:buChar char="•"/>
            </a:pPr>
            <a:r>
              <a:rPr lang="en-US" sz="3547">
                <a:solidFill>
                  <a:srgbClr val="FFFFFF"/>
                </a:solidFill>
                <a:latin typeface="IBM Plex Sans"/>
              </a:rPr>
              <a:t>Correlation Coefficient</a:t>
            </a:r>
          </a:p>
          <a:p>
            <a:pPr>
              <a:lnSpc>
                <a:spcPts val="4965"/>
              </a:lnSpc>
            </a:pPr>
          </a:p>
          <a:p>
            <a:pPr>
              <a:lnSpc>
                <a:spcPts val="4965"/>
              </a:lnSpc>
            </a:pPr>
          </a:p>
          <a:p>
            <a:pPr>
              <a:lnSpc>
                <a:spcPts val="4965"/>
              </a:lnSpc>
            </a:pPr>
            <a:r>
              <a:rPr lang="en-US" sz="3547">
                <a:solidFill>
                  <a:srgbClr val="FFFFFF"/>
                </a:solidFill>
                <a:latin typeface="IBM Plex Sans"/>
              </a:rPr>
              <a:t>     </a:t>
            </a:r>
          </a:p>
          <a:p>
            <a:pPr>
              <a:lnSpc>
                <a:spcPts val="4965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3904">
            <a:off x="-940728" y="8061713"/>
            <a:ext cx="10103966" cy="8156656"/>
          </a:xfrm>
          <a:custGeom>
            <a:avLst/>
            <a:gdLst/>
            <a:ahLst/>
            <a:cxnLst/>
            <a:rect r="r" b="b" t="t" l="l"/>
            <a:pathLst>
              <a:path h="8156656" w="10103966">
                <a:moveTo>
                  <a:pt x="0" y="0"/>
                </a:moveTo>
                <a:lnTo>
                  <a:pt x="10103966" y="0"/>
                </a:lnTo>
                <a:lnTo>
                  <a:pt x="10103966" y="8156656"/>
                </a:lnTo>
                <a:lnTo>
                  <a:pt x="0" y="8156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9331" y="209550"/>
            <a:ext cx="6165111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F8F8F8"/>
                </a:solidFill>
                <a:latin typeface="Be Vietnam Ultra-Bold"/>
              </a:rPr>
              <a:t>Conclusion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2159446">
            <a:off x="13111917" y="-3539846"/>
            <a:ext cx="7814506" cy="6308438"/>
          </a:xfrm>
          <a:custGeom>
            <a:avLst/>
            <a:gdLst/>
            <a:ahLst/>
            <a:cxnLst/>
            <a:rect r="r" b="b" t="t" l="l"/>
            <a:pathLst>
              <a:path h="6308438" w="7814506">
                <a:moveTo>
                  <a:pt x="0" y="0"/>
                </a:moveTo>
                <a:lnTo>
                  <a:pt x="7814506" y="0"/>
                </a:lnTo>
                <a:lnTo>
                  <a:pt x="7814506" y="6308437"/>
                </a:lnTo>
                <a:lnTo>
                  <a:pt x="0" y="6308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7320" y="2392513"/>
            <a:ext cx="17470680" cy="4674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8"/>
              </a:lnSpc>
            </a:pPr>
            <a:r>
              <a:rPr lang="en-US" sz="3313">
                <a:solidFill>
                  <a:srgbClr val="F8F8F8"/>
                </a:solidFill>
                <a:latin typeface="IBM Plex Sans"/>
              </a:rPr>
              <a:t>  5. </a:t>
            </a:r>
            <a:r>
              <a:rPr lang="en-US" sz="3313">
                <a:solidFill>
                  <a:srgbClr val="F8F8F8"/>
                </a:solidFill>
                <a:latin typeface="IBM Plex Sans"/>
              </a:rPr>
              <a:t>Implementation Tools:</a:t>
            </a:r>
          </a:p>
          <a:p>
            <a:pPr marL="715385" indent="-357693" lvl="1">
              <a:lnSpc>
                <a:spcPts val="4638"/>
              </a:lnSpc>
              <a:buFont typeface="Arial"/>
              <a:buChar char="•"/>
            </a:pPr>
            <a:r>
              <a:rPr lang="en-US" sz="3313">
                <a:solidFill>
                  <a:srgbClr val="F8F8F8"/>
                </a:solidFill>
                <a:latin typeface="IBM Plex Sans"/>
              </a:rPr>
              <a:t>Employed a combination of programming languages and libraries suitable for implementing the sampling techniques, mpi4py, and visualization algorithms</a:t>
            </a:r>
          </a:p>
          <a:p>
            <a:pPr marL="715385" indent="-357693" lvl="1">
              <a:lnSpc>
                <a:spcPts val="4638"/>
              </a:lnSpc>
              <a:buFont typeface="Arial"/>
              <a:buChar char="•"/>
            </a:pPr>
            <a:r>
              <a:rPr lang="en-US" sz="3313">
                <a:solidFill>
                  <a:srgbClr val="F8F8F8"/>
                </a:solidFill>
                <a:latin typeface="IBM Plex Sans"/>
              </a:rPr>
              <a:t>Ensured compatibility and optimization for parallel computing using mpi4py</a:t>
            </a:r>
          </a:p>
          <a:p>
            <a:pPr>
              <a:lnSpc>
                <a:spcPts val="4638"/>
              </a:lnSpc>
            </a:pPr>
            <a:r>
              <a:rPr lang="en-US" sz="3313">
                <a:solidFill>
                  <a:srgbClr val="F8F8F8"/>
                </a:solidFill>
                <a:latin typeface="IBM Plex Sans"/>
              </a:rPr>
              <a:t>  6. Objective:</a:t>
            </a:r>
          </a:p>
          <a:p>
            <a:pPr marL="715385" indent="-357693" lvl="1">
              <a:lnSpc>
                <a:spcPts val="4638"/>
              </a:lnSpc>
              <a:buFont typeface="Arial"/>
              <a:buChar char="•"/>
            </a:pPr>
            <a:r>
              <a:rPr lang="en-US" sz="3313">
                <a:solidFill>
                  <a:srgbClr val="F8F8F8"/>
                </a:solidFill>
                <a:latin typeface="IBM Plex Sans"/>
              </a:rPr>
              <a:t>The overarching goal was to enhance the efficiency and accuracy of data sampling and visualization through the integration of diverse sampling techniques and parallelization strategies.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614603" y="2273752"/>
          <a:ext cx="15058794" cy="7158989"/>
        </p:xfrm>
        <a:graphic>
          <a:graphicData uri="http://schemas.openxmlformats.org/drawingml/2006/table">
            <a:tbl>
              <a:tblPr/>
              <a:tblGrid>
                <a:gridCol w="5546089"/>
                <a:gridCol w="9512705"/>
              </a:tblGrid>
              <a:tr h="10782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IBM Plex Sans Bold"/>
                        </a:rPr>
                        <a:t>Student’s Name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IBM Plex Sans Bold"/>
                        </a:rPr>
                        <a:t>Work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20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IBM Plex Sans"/>
                        </a:rPr>
                        <a:t>Dasari Charithambika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IBM Plex Sans"/>
                        </a:rPr>
                        <a:t>Reconstruction based visualization, Evaluation,Report, PPT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20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IBM Plex Sans"/>
                        </a:rPr>
                        <a:t>Divya Gupta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IBM Plex Sans"/>
                        </a:rPr>
                        <a:t>Reconstruction based visualization, Evaluation, Report, PPT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72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IBM Plex Sans"/>
                        </a:rPr>
                        <a:t>Om Shivam Verma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IBM Plex Sans"/>
                        </a:rPr>
                        <a:t>Correction in our VBS Implementation, Parallelisation using MPI, VTK file handling, Report, PPT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172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IBM Plex Sans"/>
                        </a:rPr>
                        <a:t>Palak Mishra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IBM Plex Sans"/>
                        </a:rPr>
                        <a:t>Implementation of Sampling Algorithms in series, Report, PPT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208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IBM Plex Sans"/>
                        </a:rPr>
                        <a:t>Siddharth Pathak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IBM Plex Sans"/>
                        </a:rPr>
                        <a:t>Scaling study,  Report, PPT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039646" y="519507"/>
            <a:ext cx="12250171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>
                <a:solidFill>
                  <a:srgbClr val="01003B"/>
                </a:solidFill>
                <a:latin typeface="Be Vietnam Ultra-Bold"/>
              </a:rPr>
              <a:t>Work distribution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9646" y="519507"/>
            <a:ext cx="12250171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5500">
                <a:solidFill>
                  <a:srgbClr val="01003B"/>
                </a:solidFill>
                <a:latin typeface="Be Vietnam Ultra-Bold"/>
              </a:rPr>
              <a:t>References: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60647" y="2390241"/>
            <a:ext cx="13783241" cy="2776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51180" indent="-425590" lvl="1">
              <a:lnSpc>
                <a:spcPts val="5519"/>
              </a:lnSpc>
              <a:buFont typeface="Arial"/>
              <a:buChar char="•"/>
            </a:pPr>
            <a:r>
              <a:rPr lang="en-US" sz="3942">
                <a:solidFill>
                  <a:srgbClr val="01003B"/>
                </a:solidFill>
                <a:latin typeface="IBM Plex Sans"/>
              </a:rPr>
              <a:t>https://ieeexplore.ieee.org/document/9130956</a:t>
            </a:r>
            <a:r>
              <a:rPr lang="en-US" sz="3942">
                <a:solidFill>
                  <a:srgbClr val="01003B"/>
                </a:solidFill>
                <a:latin typeface="IBM Plex Sans"/>
              </a:rPr>
              <a:t>t</a:t>
            </a:r>
          </a:p>
          <a:p>
            <a:pPr marL="851180" indent="-425590" lvl="1">
              <a:lnSpc>
                <a:spcPts val="5519"/>
              </a:lnSpc>
              <a:buFont typeface="Arial"/>
              <a:buChar char="•"/>
            </a:pPr>
            <a:r>
              <a:rPr lang="en-US" sz="3942">
                <a:solidFill>
                  <a:srgbClr val="01003B"/>
                </a:solidFill>
                <a:latin typeface="IBM Plex Sans"/>
              </a:rPr>
              <a:t>https://mpi4py.readthedocs.io/</a:t>
            </a:r>
          </a:p>
          <a:p>
            <a:pPr marL="851180" indent="-425590" lvl="1">
              <a:lnSpc>
                <a:spcPts val="5519"/>
              </a:lnSpc>
              <a:buFont typeface="Arial"/>
              <a:buChar char="•"/>
            </a:pPr>
            <a:r>
              <a:rPr lang="en-US" sz="3942">
                <a:solidFill>
                  <a:srgbClr val="01003B"/>
                </a:solidFill>
                <a:latin typeface="IBM Plex Sans"/>
              </a:rPr>
              <a:t>https://examples.vtk.org/site/Python/</a:t>
            </a:r>
          </a:p>
          <a:p>
            <a:pPr>
              <a:lnSpc>
                <a:spcPts val="5519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301940">
            <a:off x="-2976647" y="6044703"/>
            <a:ext cx="7092618" cy="4797189"/>
          </a:xfrm>
          <a:custGeom>
            <a:avLst/>
            <a:gdLst/>
            <a:ahLst/>
            <a:cxnLst/>
            <a:rect r="r" b="b" t="t" l="l"/>
            <a:pathLst>
              <a:path h="4797189" w="7092618">
                <a:moveTo>
                  <a:pt x="0" y="0"/>
                </a:moveTo>
                <a:lnTo>
                  <a:pt x="7092618" y="0"/>
                </a:lnTo>
                <a:lnTo>
                  <a:pt x="7092618" y="4797189"/>
                </a:lnTo>
                <a:lnTo>
                  <a:pt x="0" y="47971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69639" y="3544349"/>
            <a:ext cx="9193291" cy="3574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48"/>
              </a:lnSpc>
            </a:pPr>
            <a:r>
              <a:rPr lang="en-US" sz="16560">
                <a:solidFill>
                  <a:srgbClr val="00BF63"/>
                </a:solidFill>
                <a:latin typeface="Futura Display"/>
              </a:rPr>
              <a:t>THANK YOU SO MUCH!</a:t>
            </a:r>
          </a:p>
        </p:txBody>
      </p:sp>
      <p:sp>
        <p:nvSpPr>
          <p:cNvPr name="TextBox 5" id="5"/>
          <p:cNvSpPr txBox="true"/>
          <p:nvPr/>
        </p:nvSpPr>
        <p:spPr>
          <a:xfrm rot="-135038">
            <a:off x="5583959" y="3721022"/>
            <a:ext cx="7625355" cy="3067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50"/>
              </a:lnSpc>
            </a:pPr>
            <a:r>
              <a:rPr lang="en-US" sz="15000">
                <a:solidFill>
                  <a:srgbClr val="F6CF00"/>
                </a:solidFill>
                <a:latin typeface="Mr Dafoe"/>
              </a:rPr>
              <a:t>thank you so much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8037506">
            <a:off x="13479054" y="-837414"/>
            <a:ext cx="6411457" cy="4336476"/>
          </a:xfrm>
          <a:custGeom>
            <a:avLst/>
            <a:gdLst/>
            <a:ahLst/>
            <a:cxnLst/>
            <a:rect r="r" b="b" t="t" l="l"/>
            <a:pathLst>
              <a:path h="4336476" w="6411457">
                <a:moveTo>
                  <a:pt x="0" y="0"/>
                </a:moveTo>
                <a:lnTo>
                  <a:pt x="6411457" y="0"/>
                </a:lnTo>
                <a:lnTo>
                  <a:pt x="6411457" y="4336476"/>
                </a:lnTo>
                <a:lnTo>
                  <a:pt x="0" y="43364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3679" y="920555"/>
            <a:ext cx="4257438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01003B"/>
                </a:solidFill>
                <a:latin typeface="Be Vietnam Ultra-Bold"/>
              </a:rPr>
              <a:t>Introduction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63679" y="2054030"/>
            <a:ext cx="16695621" cy="3684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249" indent="-453124" lvl="1">
              <a:lnSpc>
                <a:spcPts val="5876"/>
              </a:lnSpc>
              <a:buFont typeface="Arial"/>
              <a:buChar char="•"/>
            </a:pPr>
            <a:r>
              <a:rPr lang="en-US" sz="4197">
                <a:solidFill>
                  <a:srgbClr val="01003B"/>
                </a:solidFill>
                <a:latin typeface="IBM Plex Sans"/>
              </a:rPr>
              <a:t>Sampling is a data analysis method involving the selection of a subset from a larger dataset.  </a:t>
            </a:r>
          </a:p>
          <a:p>
            <a:pPr marL="906249" indent="-453124" lvl="1">
              <a:lnSpc>
                <a:spcPts val="5876"/>
              </a:lnSpc>
              <a:buFont typeface="Arial"/>
              <a:buChar char="•"/>
            </a:pPr>
            <a:r>
              <a:rPr lang="en-US" sz="4197">
                <a:solidFill>
                  <a:srgbClr val="01003B"/>
                </a:solidFill>
                <a:latin typeface="IBM Plex Sans"/>
              </a:rPr>
              <a:t>Instead of analyzing every piece of data, sampling focuses on a representative group.</a:t>
            </a:r>
          </a:p>
          <a:p>
            <a:pPr marL="906249" indent="-453124" lvl="1">
              <a:lnSpc>
                <a:spcPts val="5876"/>
              </a:lnSpc>
              <a:buFont typeface="Arial"/>
              <a:buChar char="•"/>
            </a:pPr>
            <a:r>
              <a:rPr lang="en-US" sz="4197">
                <a:solidFill>
                  <a:srgbClr val="01003B"/>
                </a:solidFill>
                <a:latin typeface="IBM Plex Sans"/>
              </a:rPr>
              <a:t>Efficiency</a:t>
            </a:r>
            <a:r>
              <a:rPr lang="en-US" sz="4197">
                <a:solidFill>
                  <a:srgbClr val="01003B"/>
                </a:solidFill>
                <a:latin typeface="IBM Plex Sans Semi-Bold"/>
              </a:rPr>
              <a:t>,</a:t>
            </a:r>
            <a:r>
              <a:rPr lang="en-US" sz="4197">
                <a:solidFill>
                  <a:srgbClr val="01003B"/>
                </a:solidFill>
                <a:latin typeface="IBM Plex Sans"/>
              </a:rPr>
              <a:t> Cost-Effective, Inference, Bias Reduction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7443" y="6430318"/>
            <a:ext cx="3869909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01003B"/>
                </a:solidFill>
                <a:latin typeface="Be Vietnam Ultra-Bold"/>
              </a:rPr>
              <a:t>Motivation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63679" y="7567578"/>
            <a:ext cx="17724321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2" indent="-453391" lvl="1">
              <a:lnSpc>
                <a:spcPts val="5880"/>
              </a:lnSpc>
              <a:buFont typeface="Arial"/>
              <a:buChar char="•"/>
            </a:pPr>
            <a:r>
              <a:rPr lang="en-US" sz="4200">
                <a:solidFill>
                  <a:srgbClr val="01003B"/>
                </a:solidFill>
                <a:latin typeface="IBM Plex Sans"/>
              </a:rPr>
              <a:t>Tech Challenge, Data Reduction, Feature Detection, Data Slimming Down, and Versatile Visualization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76632"/>
            <a:ext cx="11864201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01003B"/>
                </a:solidFill>
                <a:latin typeface="Be Vietnam Ultra-Bold"/>
              </a:rPr>
              <a:t>Problem Statement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33893" y="1980937"/>
            <a:ext cx="15080194" cy="580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4937" indent="-397468" lvl="1">
              <a:lnSpc>
                <a:spcPts val="5154"/>
              </a:lnSpc>
              <a:buFont typeface="Arial"/>
              <a:buChar char="•"/>
            </a:pPr>
            <a:r>
              <a:rPr lang="en-US" sz="3681">
                <a:solidFill>
                  <a:srgbClr val="01003B"/>
                </a:solidFill>
                <a:latin typeface="IBM Plex Sans"/>
              </a:rPr>
              <a:t>Feature-based exploration in scientific datasets faces challenges, as existing methods do not effectively prioritize feature regions over non-feature regions.</a:t>
            </a:r>
          </a:p>
          <a:p>
            <a:pPr marL="794937" indent="-397468" lvl="1">
              <a:lnSpc>
                <a:spcPts val="5154"/>
              </a:lnSpc>
              <a:buFont typeface="Arial"/>
              <a:buChar char="•"/>
            </a:pPr>
            <a:r>
              <a:rPr lang="en-US" sz="3681">
                <a:solidFill>
                  <a:srgbClr val="01003B"/>
                </a:solidFill>
                <a:latin typeface="IBM Plex Sans"/>
              </a:rPr>
              <a:t>Parallel implementation of existing sampling methods - Simple random sampling, Value-based Sampling, and Smoothness-based sampling.</a:t>
            </a:r>
          </a:p>
          <a:p>
            <a:pPr marL="794937" indent="-397468" lvl="1">
              <a:lnSpc>
                <a:spcPts val="5154"/>
              </a:lnSpc>
              <a:buFont typeface="Arial"/>
              <a:buChar char="•"/>
            </a:pPr>
            <a:r>
              <a:rPr lang="en-US" sz="3681">
                <a:solidFill>
                  <a:srgbClr val="01003B"/>
                </a:solidFill>
                <a:latin typeface="IBM Plex Sans"/>
              </a:rPr>
              <a:t>Reconstruction based visualization and scaling of all implemented methods. </a:t>
            </a:r>
          </a:p>
          <a:p>
            <a:pPr>
              <a:lnSpc>
                <a:spcPts val="515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1946" y="1907790"/>
            <a:ext cx="3774134" cy="1776360"/>
            <a:chOff x="0" y="0"/>
            <a:chExt cx="994011" cy="4678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4011" cy="467848"/>
            </a:xfrm>
            <a:custGeom>
              <a:avLst/>
              <a:gdLst/>
              <a:ahLst/>
              <a:cxnLst/>
              <a:rect r="r" b="b" t="t" l="l"/>
              <a:pathLst>
                <a:path h="467848" w="994011">
                  <a:moveTo>
                    <a:pt x="104617" y="0"/>
                  </a:moveTo>
                  <a:lnTo>
                    <a:pt x="889394" y="0"/>
                  </a:lnTo>
                  <a:cubicBezTo>
                    <a:pt x="947172" y="0"/>
                    <a:pt x="994011" y="46839"/>
                    <a:pt x="994011" y="104617"/>
                  </a:cubicBezTo>
                  <a:lnTo>
                    <a:pt x="994011" y="363231"/>
                  </a:lnTo>
                  <a:cubicBezTo>
                    <a:pt x="994011" y="421009"/>
                    <a:pt x="947172" y="467848"/>
                    <a:pt x="889394" y="467848"/>
                  </a:cubicBezTo>
                  <a:lnTo>
                    <a:pt x="104617" y="467848"/>
                  </a:lnTo>
                  <a:cubicBezTo>
                    <a:pt x="46839" y="467848"/>
                    <a:pt x="0" y="421009"/>
                    <a:pt x="0" y="363231"/>
                  </a:cubicBezTo>
                  <a:lnTo>
                    <a:pt x="0" y="104617"/>
                  </a:lnTo>
                  <a:cubicBezTo>
                    <a:pt x="0" y="46839"/>
                    <a:pt x="46839" y="0"/>
                    <a:pt x="104617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94011" cy="524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IBM Plex Sans"/>
                </a:rPr>
                <a:t>Study &amp; Sequential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IBM Plex Sans"/>
                </a:rPr>
                <a:t>Implementation of Algorithm 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376632"/>
            <a:ext cx="10387445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01003B"/>
                </a:solidFill>
                <a:latin typeface="Be Vietnam Ultra-Bold"/>
              </a:rPr>
              <a:t>Methodology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4396159"/>
            <a:ext cx="4740627" cy="4729872"/>
            <a:chOff x="0" y="0"/>
            <a:chExt cx="6320836" cy="630649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6320836" cy="6306496"/>
              <a:chOff x="0" y="0"/>
              <a:chExt cx="1248560" cy="124572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48560" cy="1245728"/>
              </a:xfrm>
              <a:custGeom>
                <a:avLst/>
                <a:gdLst/>
                <a:ahLst/>
                <a:cxnLst/>
                <a:rect r="r" b="b" t="t" l="l"/>
                <a:pathLst>
                  <a:path h="1245728" w="1248560">
                    <a:moveTo>
                      <a:pt x="83288" y="0"/>
                    </a:moveTo>
                    <a:lnTo>
                      <a:pt x="1165272" y="0"/>
                    </a:lnTo>
                    <a:cubicBezTo>
                      <a:pt x="1211271" y="0"/>
                      <a:pt x="1248560" y="37289"/>
                      <a:pt x="1248560" y="83288"/>
                    </a:cubicBezTo>
                    <a:lnTo>
                      <a:pt x="1248560" y="1162440"/>
                    </a:lnTo>
                    <a:cubicBezTo>
                      <a:pt x="1248560" y="1208438"/>
                      <a:pt x="1211271" y="1245728"/>
                      <a:pt x="1165272" y="1245728"/>
                    </a:cubicBezTo>
                    <a:lnTo>
                      <a:pt x="83288" y="1245728"/>
                    </a:lnTo>
                    <a:cubicBezTo>
                      <a:pt x="61199" y="1245728"/>
                      <a:pt x="40014" y="1236953"/>
                      <a:pt x="24395" y="1221333"/>
                    </a:cubicBezTo>
                    <a:cubicBezTo>
                      <a:pt x="8775" y="1205714"/>
                      <a:pt x="0" y="1184529"/>
                      <a:pt x="0" y="1162440"/>
                    </a:cubicBezTo>
                    <a:lnTo>
                      <a:pt x="0" y="83288"/>
                    </a:lnTo>
                    <a:cubicBezTo>
                      <a:pt x="0" y="37289"/>
                      <a:pt x="37289" y="0"/>
                      <a:pt x="83288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1248560" cy="130287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1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583792" y="356076"/>
              <a:ext cx="494727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IBM Plex Sans"/>
                </a:rPr>
                <a:t>Implement in Parallel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313188" y="1258200"/>
              <a:ext cx="5683273" cy="1529080"/>
              <a:chOff x="0" y="0"/>
              <a:chExt cx="1122622" cy="30204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122622" cy="302040"/>
              </a:xfrm>
              <a:custGeom>
                <a:avLst/>
                <a:gdLst/>
                <a:ahLst/>
                <a:cxnLst/>
                <a:rect r="r" b="b" t="t" l="l"/>
                <a:pathLst>
                  <a:path h="302040" w="1122622">
                    <a:moveTo>
                      <a:pt x="92632" y="0"/>
                    </a:moveTo>
                    <a:lnTo>
                      <a:pt x="1029990" y="0"/>
                    </a:lnTo>
                    <a:cubicBezTo>
                      <a:pt x="1054558" y="0"/>
                      <a:pt x="1078119" y="9759"/>
                      <a:pt x="1095491" y="27131"/>
                    </a:cubicBezTo>
                    <a:cubicBezTo>
                      <a:pt x="1112862" y="44503"/>
                      <a:pt x="1122622" y="68064"/>
                      <a:pt x="1122622" y="92632"/>
                    </a:cubicBezTo>
                    <a:lnTo>
                      <a:pt x="1122622" y="209409"/>
                    </a:lnTo>
                    <a:cubicBezTo>
                      <a:pt x="1122622" y="233976"/>
                      <a:pt x="1112862" y="257537"/>
                      <a:pt x="1095491" y="274909"/>
                    </a:cubicBezTo>
                    <a:cubicBezTo>
                      <a:pt x="1078119" y="292281"/>
                      <a:pt x="1054558" y="302040"/>
                      <a:pt x="1029990" y="302040"/>
                    </a:cubicBezTo>
                    <a:lnTo>
                      <a:pt x="92632" y="302040"/>
                    </a:lnTo>
                    <a:cubicBezTo>
                      <a:pt x="68064" y="302040"/>
                      <a:pt x="44503" y="292281"/>
                      <a:pt x="27131" y="274909"/>
                    </a:cubicBezTo>
                    <a:cubicBezTo>
                      <a:pt x="9759" y="257537"/>
                      <a:pt x="0" y="233976"/>
                      <a:pt x="0" y="209409"/>
                    </a:cubicBezTo>
                    <a:lnTo>
                      <a:pt x="0" y="92632"/>
                    </a:lnTo>
                    <a:cubicBezTo>
                      <a:pt x="0" y="68064"/>
                      <a:pt x="9759" y="44503"/>
                      <a:pt x="27131" y="27131"/>
                    </a:cubicBezTo>
                    <a:cubicBezTo>
                      <a:pt x="44503" y="9759"/>
                      <a:pt x="68064" y="0"/>
                      <a:pt x="92632" y="0"/>
                    </a:cubicBezTo>
                    <a:close/>
                  </a:path>
                </a:pathLst>
              </a:custGeom>
              <a:solidFill>
                <a:srgbClr val="808080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1122622" cy="3591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IBM Plex Sans"/>
                  </a:rPr>
                  <a:t>Message Passing Interface (MPI)</a:t>
                </a: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324375" y="3066679"/>
              <a:ext cx="5683273" cy="1171078"/>
              <a:chOff x="0" y="0"/>
              <a:chExt cx="1122622" cy="23132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122622" cy="231324"/>
              </a:xfrm>
              <a:custGeom>
                <a:avLst/>
                <a:gdLst/>
                <a:ahLst/>
                <a:cxnLst/>
                <a:rect r="r" b="b" t="t" l="l"/>
                <a:pathLst>
                  <a:path h="231324" w="1122622">
                    <a:moveTo>
                      <a:pt x="92632" y="0"/>
                    </a:moveTo>
                    <a:lnTo>
                      <a:pt x="1029990" y="0"/>
                    </a:lnTo>
                    <a:cubicBezTo>
                      <a:pt x="1054558" y="0"/>
                      <a:pt x="1078119" y="9759"/>
                      <a:pt x="1095491" y="27131"/>
                    </a:cubicBezTo>
                    <a:cubicBezTo>
                      <a:pt x="1112862" y="44503"/>
                      <a:pt x="1122622" y="68064"/>
                      <a:pt x="1122622" y="92632"/>
                    </a:cubicBezTo>
                    <a:lnTo>
                      <a:pt x="1122622" y="138693"/>
                    </a:lnTo>
                    <a:cubicBezTo>
                      <a:pt x="1122622" y="163260"/>
                      <a:pt x="1112862" y="186821"/>
                      <a:pt x="1095491" y="204193"/>
                    </a:cubicBezTo>
                    <a:cubicBezTo>
                      <a:pt x="1078119" y="221565"/>
                      <a:pt x="1054558" y="231324"/>
                      <a:pt x="1029990" y="231324"/>
                    </a:cubicBezTo>
                    <a:lnTo>
                      <a:pt x="92632" y="231324"/>
                    </a:lnTo>
                    <a:cubicBezTo>
                      <a:pt x="68064" y="231324"/>
                      <a:pt x="44503" y="221565"/>
                      <a:pt x="27131" y="204193"/>
                    </a:cubicBezTo>
                    <a:cubicBezTo>
                      <a:pt x="9759" y="186821"/>
                      <a:pt x="0" y="163260"/>
                      <a:pt x="0" y="138693"/>
                    </a:cubicBezTo>
                    <a:lnTo>
                      <a:pt x="0" y="92632"/>
                    </a:lnTo>
                    <a:cubicBezTo>
                      <a:pt x="0" y="68064"/>
                      <a:pt x="9759" y="44503"/>
                      <a:pt x="27131" y="27131"/>
                    </a:cubicBezTo>
                    <a:cubicBezTo>
                      <a:pt x="44503" y="9759"/>
                      <a:pt x="68064" y="0"/>
                      <a:pt x="92632" y="0"/>
                    </a:cubicBezTo>
                    <a:close/>
                  </a:path>
                </a:pathLst>
              </a:custGeom>
              <a:solidFill>
                <a:srgbClr val="80808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1122622" cy="2884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IBM Plex Sans"/>
                  </a:rPr>
                  <a:t>Visualization Toolkit</a:t>
                </a:r>
                <a:r>
                  <a:rPr lang="en-US" sz="2799">
                    <a:solidFill>
                      <a:srgbClr val="000000"/>
                    </a:solidFill>
                    <a:latin typeface="IBM Plex Sans"/>
                  </a:rPr>
                  <a:t> (VTK)</a:t>
                </a: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324375" y="4517158"/>
              <a:ext cx="5683273" cy="1171078"/>
              <a:chOff x="0" y="0"/>
              <a:chExt cx="1122622" cy="23132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122622" cy="231324"/>
              </a:xfrm>
              <a:custGeom>
                <a:avLst/>
                <a:gdLst/>
                <a:ahLst/>
                <a:cxnLst/>
                <a:rect r="r" b="b" t="t" l="l"/>
                <a:pathLst>
                  <a:path h="231324" w="1122622">
                    <a:moveTo>
                      <a:pt x="92632" y="0"/>
                    </a:moveTo>
                    <a:lnTo>
                      <a:pt x="1029990" y="0"/>
                    </a:lnTo>
                    <a:cubicBezTo>
                      <a:pt x="1054558" y="0"/>
                      <a:pt x="1078119" y="9759"/>
                      <a:pt x="1095491" y="27131"/>
                    </a:cubicBezTo>
                    <a:cubicBezTo>
                      <a:pt x="1112862" y="44503"/>
                      <a:pt x="1122622" y="68064"/>
                      <a:pt x="1122622" y="92632"/>
                    </a:cubicBezTo>
                    <a:lnTo>
                      <a:pt x="1122622" y="138693"/>
                    </a:lnTo>
                    <a:cubicBezTo>
                      <a:pt x="1122622" y="163260"/>
                      <a:pt x="1112862" y="186821"/>
                      <a:pt x="1095491" y="204193"/>
                    </a:cubicBezTo>
                    <a:cubicBezTo>
                      <a:pt x="1078119" y="221565"/>
                      <a:pt x="1054558" y="231324"/>
                      <a:pt x="1029990" y="231324"/>
                    </a:cubicBezTo>
                    <a:lnTo>
                      <a:pt x="92632" y="231324"/>
                    </a:lnTo>
                    <a:cubicBezTo>
                      <a:pt x="68064" y="231324"/>
                      <a:pt x="44503" y="221565"/>
                      <a:pt x="27131" y="204193"/>
                    </a:cubicBezTo>
                    <a:cubicBezTo>
                      <a:pt x="9759" y="186821"/>
                      <a:pt x="0" y="163260"/>
                      <a:pt x="0" y="138693"/>
                    </a:cubicBezTo>
                    <a:lnTo>
                      <a:pt x="0" y="92632"/>
                    </a:lnTo>
                    <a:cubicBezTo>
                      <a:pt x="0" y="68064"/>
                      <a:pt x="9759" y="44503"/>
                      <a:pt x="27131" y="27131"/>
                    </a:cubicBezTo>
                    <a:cubicBezTo>
                      <a:pt x="44503" y="9759"/>
                      <a:pt x="68064" y="0"/>
                      <a:pt x="92632" y="0"/>
                    </a:cubicBezTo>
                    <a:close/>
                  </a:path>
                </a:pathLst>
              </a:custGeom>
              <a:solidFill>
                <a:srgbClr val="80808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1122622" cy="2884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IBM Plex Sans"/>
                  </a:rPr>
                  <a:t>numpy</a:t>
                </a: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0">
            <a:off x="7708740" y="1923946"/>
            <a:ext cx="4237187" cy="3219554"/>
            <a:chOff x="0" y="0"/>
            <a:chExt cx="5649583" cy="4292738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649583" cy="4292738"/>
              <a:chOff x="0" y="0"/>
              <a:chExt cx="1115967" cy="847948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115967" cy="847948"/>
              </a:xfrm>
              <a:custGeom>
                <a:avLst/>
                <a:gdLst/>
                <a:ahLst/>
                <a:cxnLst/>
                <a:rect r="r" b="b" t="t" l="l"/>
                <a:pathLst>
                  <a:path h="847948" w="1115967">
                    <a:moveTo>
                      <a:pt x="93184" y="0"/>
                    </a:moveTo>
                    <a:lnTo>
                      <a:pt x="1022783" y="0"/>
                    </a:lnTo>
                    <a:cubicBezTo>
                      <a:pt x="1074247" y="0"/>
                      <a:pt x="1115967" y="41720"/>
                      <a:pt x="1115967" y="93184"/>
                    </a:cubicBezTo>
                    <a:lnTo>
                      <a:pt x="1115967" y="754764"/>
                    </a:lnTo>
                    <a:cubicBezTo>
                      <a:pt x="1115967" y="779478"/>
                      <a:pt x="1106150" y="803180"/>
                      <a:pt x="1088674" y="820655"/>
                    </a:cubicBezTo>
                    <a:cubicBezTo>
                      <a:pt x="1071199" y="838131"/>
                      <a:pt x="1047497" y="847948"/>
                      <a:pt x="1022783" y="847948"/>
                    </a:cubicBezTo>
                    <a:lnTo>
                      <a:pt x="93184" y="847948"/>
                    </a:lnTo>
                    <a:cubicBezTo>
                      <a:pt x="68470" y="847948"/>
                      <a:pt x="44768" y="838131"/>
                      <a:pt x="27293" y="820655"/>
                    </a:cubicBezTo>
                    <a:cubicBezTo>
                      <a:pt x="9818" y="803180"/>
                      <a:pt x="0" y="779478"/>
                      <a:pt x="0" y="754764"/>
                    </a:cubicBezTo>
                    <a:lnTo>
                      <a:pt x="0" y="93184"/>
                    </a:lnTo>
                    <a:cubicBezTo>
                      <a:pt x="0" y="68470"/>
                      <a:pt x="9818" y="44768"/>
                      <a:pt x="27293" y="27293"/>
                    </a:cubicBezTo>
                    <a:cubicBezTo>
                      <a:pt x="44768" y="9818"/>
                      <a:pt x="68470" y="0"/>
                      <a:pt x="93184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57150"/>
                <a:ext cx="1115967" cy="9050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1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362341" y="358524"/>
              <a:ext cx="494727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IBM Plex Sans"/>
                </a:rPr>
                <a:t>Visualizations</a:t>
              </a:r>
            </a:p>
          </p:txBody>
        </p:sp>
        <p:grpSp>
          <p:nvGrpSpPr>
            <p:cNvPr name="Group 25" id="25"/>
            <p:cNvGrpSpPr/>
            <p:nvPr/>
          </p:nvGrpSpPr>
          <p:grpSpPr>
            <a:xfrm rot="0">
              <a:off x="362341" y="1277689"/>
              <a:ext cx="4947277" cy="868680"/>
              <a:chOff x="0" y="0"/>
              <a:chExt cx="977240" cy="171591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977240" cy="171591"/>
              </a:xfrm>
              <a:custGeom>
                <a:avLst/>
                <a:gdLst/>
                <a:ahLst/>
                <a:cxnLst/>
                <a:rect r="r" b="b" t="t" l="l"/>
                <a:pathLst>
                  <a:path h="171591" w="977240">
                    <a:moveTo>
                      <a:pt x="85796" y="0"/>
                    </a:moveTo>
                    <a:lnTo>
                      <a:pt x="891444" y="0"/>
                    </a:lnTo>
                    <a:cubicBezTo>
                      <a:pt x="938828" y="0"/>
                      <a:pt x="977240" y="38412"/>
                      <a:pt x="977240" y="85796"/>
                    </a:cubicBezTo>
                    <a:lnTo>
                      <a:pt x="977240" y="85796"/>
                    </a:lnTo>
                    <a:cubicBezTo>
                      <a:pt x="977240" y="133179"/>
                      <a:pt x="938828" y="171591"/>
                      <a:pt x="891444" y="171591"/>
                    </a:cubicBezTo>
                    <a:lnTo>
                      <a:pt x="85796" y="171591"/>
                    </a:lnTo>
                    <a:cubicBezTo>
                      <a:pt x="38412" y="171591"/>
                      <a:pt x="0" y="133179"/>
                      <a:pt x="0" y="85796"/>
                    </a:cubicBezTo>
                    <a:lnTo>
                      <a:pt x="0" y="85796"/>
                    </a:lnTo>
                    <a:cubicBezTo>
                      <a:pt x="0" y="38412"/>
                      <a:pt x="38412" y="0"/>
                      <a:pt x="85796" y="0"/>
                    </a:cubicBezTo>
                    <a:close/>
                  </a:path>
                </a:pathLst>
              </a:custGeom>
              <a:solidFill>
                <a:srgbClr val="808080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57150"/>
                <a:ext cx="977240" cy="2287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IBM Plex Sans"/>
                  </a:rPr>
                  <a:t>Paraview</a:t>
                </a: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322561" y="2374313"/>
              <a:ext cx="5026837" cy="1529080"/>
              <a:chOff x="0" y="0"/>
              <a:chExt cx="992955" cy="30204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992955" cy="302040"/>
              </a:xfrm>
              <a:custGeom>
                <a:avLst/>
                <a:gdLst/>
                <a:ahLst/>
                <a:cxnLst/>
                <a:rect r="r" b="b" t="t" l="l"/>
                <a:pathLst>
                  <a:path h="302040" w="992955">
                    <a:moveTo>
                      <a:pt x="104728" y="0"/>
                    </a:moveTo>
                    <a:lnTo>
                      <a:pt x="888227" y="0"/>
                    </a:lnTo>
                    <a:cubicBezTo>
                      <a:pt x="946067" y="0"/>
                      <a:pt x="992955" y="46888"/>
                      <a:pt x="992955" y="104728"/>
                    </a:cubicBezTo>
                    <a:lnTo>
                      <a:pt x="992955" y="197312"/>
                    </a:lnTo>
                    <a:cubicBezTo>
                      <a:pt x="992955" y="255152"/>
                      <a:pt x="946067" y="302040"/>
                      <a:pt x="888227" y="302040"/>
                    </a:cubicBezTo>
                    <a:lnTo>
                      <a:pt x="104728" y="302040"/>
                    </a:lnTo>
                    <a:cubicBezTo>
                      <a:pt x="46888" y="302040"/>
                      <a:pt x="0" y="255152"/>
                      <a:pt x="0" y="197312"/>
                    </a:cubicBezTo>
                    <a:lnTo>
                      <a:pt x="0" y="104728"/>
                    </a:lnTo>
                    <a:cubicBezTo>
                      <a:pt x="0" y="46888"/>
                      <a:pt x="46888" y="0"/>
                      <a:pt x="104728" y="0"/>
                    </a:cubicBezTo>
                    <a:close/>
                  </a:path>
                </a:pathLst>
              </a:custGeom>
              <a:solidFill>
                <a:srgbClr val="808080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57150"/>
                <a:ext cx="992955" cy="3591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IBM Plex Sans"/>
                  </a:rPr>
                  <a:t>Data reconstruction</a:t>
                </a:r>
              </a:p>
              <a:p>
                <a:pPr algn="ctr">
                  <a:lnSpc>
                    <a:spcPts val="391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IBM Plex Sans"/>
                  </a:rPr>
                  <a:t>from sampled data</a:t>
                </a:r>
              </a:p>
            </p:txBody>
          </p:sp>
        </p:grpSp>
      </p:grpSp>
      <p:grpSp>
        <p:nvGrpSpPr>
          <p:cNvPr name="Group 31" id="31"/>
          <p:cNvGrpSpPr/>
          <p:nvPr/>
        </p:nvGrpSpPr>
        <p:grpSpPr>
          <a:xfrm rot="0">
            <a:off x="13541203" y="4153852"/>
            <a:ext cx="4187761" cy="1979295"/>
            <a:chOff x="0" y="0"/>
            <a:chExt cx="1102950" cy="521296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02950" cy="521296"/>
            </a:xfrm>
            <a:custGeom>
              <a:avLst/>
              <a:gdLst/>
              <a:ahLst/>
              <a:cxnLst/>
              <a:rect r="r" b="b" t="t" l="l"/>
              <a:pathLst>
                <a:path h="521296" w="1102950">
                  <a:moveTo>
                    <a:pt x="94284" y="0"/>
                  </a:moveTo>
                  <a:lnTo>
                    <a:pt x="1008666" y="0"/>
                  </a:lnTo>
                  <a:cubicBezTo>
                    <a:pt x="1033671" y="0"/>
                    <a:pt x="1057653" y="9933"/>
                    <a:pt x="1075334" y="27615"/>
                  </a:cubicBezTo>
                  <a:cubicBezTo>
                    <a:pt x="1093016" y="45297"/>
                    <a:pt x="1102950" y="69278"/>
                    <a:pt x="1102950" y="94284"/>
                  </a:cubicBezTo>
                  <a:lnTo>
                    <a:pt x="1102950" y="427012"/>
                  </a:lnTo>
                  <a:cubicBezTo>
                    <a:pt x="1102950" y="452018"/>
                    <a:pt x="1093016" y="475999"/>
                    <a:pt x="1075334" y="493681"/>
                  </a:cubicBezTo>
                  <a:cubicBezTo>
                    <a:pt x="1057653" y="511362"/>
                    <a:pt x="1033671" y="521296"/>
                    <a:pt x="1008666" y="521296"/>
                  </a:cubicBezTo>
                  <a:lnTo>
                    <a:pt x="94284" y="521296"/>
                  </a:lnTo>
                  <a:cubicBezTo>
                    <a:pt x="69278" y="521296"/>
                    <a:pt x="45297" y="511362"/>
                    <a:pt x="27615" y="493681"/>
                  </a:cubicBezTo>
                  <a:cubicBezTo>
                    <a:pt x="9933" y="475999"/>
                    <a:pt x="0" y="452018"/>
                    <a:pt x="0" y="427012"/>
                  </a:cubicBezTo>
                  <a:lnTo>
                    <a:pt x="0" y="94284"/>
                  </a:lnTo>
                  <a:cubicBezTo>
                    <a:pt x="0" y="69278"/>
                    <a:pt x="9933" y="45297"/>
                    <a:pt x="27615" y="27615"/>
                  </a:cubicBezTo>
                  <a:cubicBezTo>
                    <a:pt x="45297" y="9933"/>
                    <a:pt x="69278" y="0"/>
                    <a:pt x="94284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1102950" cy="5689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  <a:r>
                <a:rPr lang="en-US" sz="2600" u="sng">
                  <a:solidFill>
                    <a:srgbClr val="000000"/>
                  </a:solidFill>
                  <a:latin typeface="IBM Plex Sans"/>
                </a:rPr>
                <a:t>Scaling Study</a:t>
              </a:r>
            </a:p>
            <a:p>
              <a:pPr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IBM Plex Sans"/>
                </a:rPr>
                <a:t>Number of processors</a:t>
              </a:r>
            </a:p>
            <a:p>
              <a:pPr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IBM Plex Sans"/>
                </a:rPr>
                <a:t>Number of bins</a:t>
              </a:r>
            </a:p>
            <a:p>
              <a:pPr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000000"/>
                  </a:solidFill>
                  <a:latin typeface="IBM Plex Sans"/>
                </a:rPr>
                <a:t>Sampling rates</a:t>
              </a:r>
            </a:p>
          </p:txBody>
        </p:sp>
      </p:grpSp>
      <p:sp>
        <p:nvSpPr>
          <p:cNvPr name="AutoShape 34" id="34"/>
          <p:cNvSpPr/>
          <p:nvPr/>
        </p:nvSpPr>
        <p:spPr>
          <a:xfrm>
            <a:off x="3399013" y="3684151"/>
            <a:ext cx="0" cy="71200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 flipV="true">
            <a:off x="5769327" y="3684151"/>
            <a:ext cx="2279480" cy="307694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6" id="36"/>
          <p:cNvGrpSpPr/>
          <p:nvPr/>
        </p:nvGrpSpPr>
        <p:grpSpPr>
          <a:xfrm rot="0">
            <a:off x="7164975" y="4836283"/>
            <a:ext cx="6393887" cy="4289748"/>
            <a:chOff x="0" y="0"/>
            <a:chExt cx="8525183" cy="5719663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1228191"/>
              <a:ext cx="7099625" cy="4491472"/>
              <a:chOff x="0" y="0"/>
              <a:chExt cx="1402395" cy="887204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402395" cy="887204"/>
              </a:xfrm>
              <a:custGeom>
                <a:avLst/>
                <a:gdLst/>
                <a:ahLst/>
                <a:cxnLst/>
                <a:rect r="r" b="b" t="t" l="l"/>
                <a:pathLst>
                  <a:path h="887204" w="1402395">
                    <a:moveTo>
                      <a:pt x="74152" y="0"/>
                    </a:moveTo>
                    <a:lnTo>
                      <a:pt x="1328243" y="0"/>
                    </a:lnTo>
                    <a:cubicBezTo>
                      <a:pt x="1347909" y="0"/>
                      <a:pt x="1366770" y="7812"/>
                      <a:pt x="1380676" y="21719"/>
                    </a:cubicBezTo>
                    <a:cubicBezTo>
                      <a:pt x="1394583" y="35625"/>
                      <a:pt x="1402395" y="54486"/>
                      <a:pt x="1402395" y="74152"/>
                    </a:cubicBezTo>
                    <a:lnTo>
                      <a:pt x="1402395" y="813053"/>
                    </a:lnTo>
                    <a:cubicBezTo>
                      <a:pt x="1402395" y="854005"/>
                      <a:pt x="1369196" y="887204"/>
                      <a:pt x="1328243" y="887204"/>
                    </a:cubicBezTo>
                    <a:lnTo>
                      <a:pt x="74152" y="887204"/>
                    </a:lnTo>
                    <a:cubicBezTo>
                      <a:pt x="54486" y="887204"/>
                      <a:pt x="35625" y="879392"/>
                      <a:pt x="21719" y="865486"/>
                    </a:cubicBezTo>
                    <a:cubicBezTo>
                      <a:pt x="7812" y="851580"/>
                      <a:pt x="0" y="832719"/>
                      <a:pt x="0" y="813053"/>
                    </a:cubicBezTo>
                    <a:lnTo>
                      <a:pt x="0" y="74152"/>
                    </a:lnTo>
                    <a:cubicBezTo>
                      <a:pt x="0" y="54486"/>
                      <a:pt x="7812" y="35625"/>
                      <a:pt x="21719" y="21719"/>
                    </a:cubicBezTo>
                    <a:cubicBezTo>
                      <a:pt x="35625" y="7812"/>
                      <a:pt x="54486" y="0"/>
                      <a:pt x="74152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57150"/>
                <a:ext cx="1402395" cy="9443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19"/>
                  </a:lnSpc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1076174" y="1475935"/>
              <a:ext cx="494727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IBM Plex Sans"/>
                </a:rPr>
                <a:t>Evaluation</a:t>
              </a:r>
            </a:p>
          </p:txBody>
        </p:sp>
        <p:grpSp>
          <p:nvGrpSpPr>
            <p:cNvPr name="Group 41" id="41"/>
            <p:cNvGrpSpPr/>
            <p:nvPr/>
          </p:nvGrpSpPr>
          <p:grpSpPr>
            <a:xfrm rot="0">
              <a:off x="316126" y="2301858"/>
              <a:ext cx="6426961" cy="868680"/>
              <a:chOff x="0" y="0"/>
              <a:chExt cx="1269523" cy="171591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269523" cy="171591"/>
              </a:xfrm>
              <a:custGeom>
                <a:avLst/>
                <a:gdLst/>
                <a:ahLst/>
                <a:cxnLst/>
                <a:rect r="r" b="b" t="t" l="l"/>
                <a:pathLst>
                  <a:path h="171591" w="1269523">
                    <a:moveTo>
                      <a:pt x="81913" y="0"/>
                    </a:moveTo>
                    <a:lnTo>
                      <a:pt x="1187610" y="0"/>
                    </a:lnTo>
                    <a:cubicBezTo>
                      <a:pt x="1232850" y="0"/>
                      <a:pt x="1269523" y="36674"/>
                      <a:pt x="1269523" y="81913"/>
                    </a:cubicBezTo>
                    <a:lnTo>
                      <a:pt x="1269523" y="89678"/>
                    </a:lnTo>
                    <a:cubicBezTo>
                      <a:pt x="1269523" y="134917"/>
                      <a:pt x="1232850" y="171591"/>
                      <a:pt x="1187610" y="171591"/>
                    </a:cubicBezTo>
                    <a:lnTo>
                      <a:pt x="81913" y="171591"/>
                    </a:lnTo>
                    <a:cubicBezTo>
                      <a:pt x="36674" y="171591"/>
                      <a:pt x="0" y="134917"/>
                      <a:pt x="0" y="89678"/>
                    </a:cubicBezTo>
                    <a:lnTo>
                      <a:pt x="0" y="81913"/>
                    </a:lnTo>
                    <a:cubicBezTo>
                      <a:pt x="0" y="36674"/>
                      <a:pt x="36674" y="0"/>
                      <a:pt x="81913" y="0"/>
                    </a:cubicBezTo>
                    <a:close/>
                  </a:path>
                </a:pathLst>
              </a:custGeom>
              <a:solidFill>
                <a:srgbClr val="808080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57150"/>
                <a:ext cx="1269523" cy="2287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IBM Plex Sans"/>
                  </a:rPr>
                  <a:t>Signal to Noise Ration (SNR)</a:t>
                </a: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339549" y="3484495"/>
              <a:ext cx="6420527" cy="868680"/>
              <a:chOff x="0" y="0"/>
              <a:chExt cx="1268252" cy="171591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268252" cy="171591"/>
              </a:xfrm>
              <a:custGeom>
                <a:avLst/>
                <a:gdLst/>
                <a:ahLst/>
                <a:cxnLst/>
                <a:rect r="r" b="b" t="t" l="l"/>
                <a:pathLst>
                  <a:path h="171591" w="1268252">
                    <a:moveTo>
                      <a:pt x="81995" y="0"/>
                    </a:moveTo>
                    <a:lnTo>
                      <a:pt x="1186257" y="0"/>
                    </a:lnTo>
                    <a:cubicBezTo>
                      <a:pt x="1231542" y="0"/>
                      <a:pt x="1268252" y="36710"/>
                      <a:pt x="1268252" y="81995"/>
                    </a:cubicBezTo>
                    <a:lnTo>
                      <a:pt x="1268252" y="89596"/>
                    </a:lnTo>
                    <a:cubicBezTo>
                      <a:pt x="1268252" y="111343"/>
                      <a:pt x="1259614" y="132198"/>
                      <a:pt x="1244236" y="147575"/>
                    </a:cubicBezTo>
                    <a:cubicBezTo>
                      <a:pt x="1228859" y="162952"/>
                      <a:pt x="1208004" y="171591"/>
                      <a:pt x="1186257" y="171591"/>
                    </a:cubicBezTo>
                    <a:lnTo>
                      <a:pt x="81995" y="171591"/>
                    </a:lnTo>
                    <a:cubicBezTo>
                      <a:pt x="36710" y="171591"/>
                      <a:pt x="0" y="134881"/>
                      <a:pt x="0" y="89596"/>
                    </a:cubicBezTo>
                    <a:lnTo>
                      <a:pt x="0" y="81995"/>
                    </a:lnTo>
                    <a:cubicBezTo>
                      <a:pt x="0" y="36710"/>
                      <a:pt x="36710" y="0"/>
                      <a:pt x="81995" y="0"/>
                    </a:cubicBezTo>
                    <a:close/>
                  </a:path>
                </a:pathLst>
              </a:custGeom>
              <a:solidFill>
                <a:srgbClr val="808080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57150"/>
                <a:ext cx="1268252" cy="2287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919"/>
                  </a:lnSpc>
                </a:pPr>
                <a:r>
                  <a:rPr lang="en-US" sz="2799">
                    <a:solidFill>
                      <a:srgbClr val="000000"/>
                    </a:solidFill>
                    <a:latin typeface="IBM Plex Sans"/>
                  </a:rPr>
                  <a:t>Correlation Coefficient</a:t>
                </a:r>
              </a:p>
            </p:txBody>
          </p:sp>
        </p:grpSp>
        <p:sp>
          <p:nvSpPr>
            <p:cNvPr name="AutoShape 47" id="47"/>
            <p:cNvSpPr/>
            <p:nvPr/>
          </p:nvSpPr>
          <p:spPr>
            <a:xfrm>
              <a:off x="3549812" y="409622"/>
              <a:ext cx="0" cy="81856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48" id="48"/>
            <p:cNvSpPr/>
            <p:nvPr/>
          </p:nvSpPr>
          <p:spPr>
            <a:xfrm flipV="true">
              <a:off x="7099625" y="9528"/>
              <a:ext cx="1402013" cy="3464399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29154" y="1438275"/>
            <a:ext cx="7139651" cy="1957202"/>
          </a:xfrm>
          <a:custGeom>
            <a:avLst/>
            <a:gdLst/>
            <a:ahLst/>
            <a:cxnLst/>
            <a:rect r="r" b="b" t="t" l="l"/>
            <a:pathLst>
              <a:path h="1957202" w="7139651">
                <a:moveTo>
                  <a:pt x="0" y="0"/>
                </a:moveTo>
                <a:lnTo>
                  <a:pt x="7139651" y="0"/>
                </a:lnTo>
                <a:lnTo>
                  <a:pt x="7139651" y="1957202"/>
                </a:lnTo>
                <a:lnTo>
                  <a:pt x="0" y="1957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14528" y="6090140"/>
            <a:ext cx="6251830" cy="1759309"/>
          </a:xfrm>
          <a:custGeom>
            <a:avLst/>
            <a:gdLst/>
            <a:ahLst/>
            <a:cxnLst/>
            <a:rect r="r" b="b" t="t" l="l"/>
            <a:pathLst>
              <a:path h="1759309" w="6251830">
                <a:moveTo>
                  <a:pt x="0" y="0"/>
                </a:moveTo>
                <a:lnTo>
                  <a:pt x="6251830" y="0"/>
                </a:lnTo>
                <a:lnTo>
                  <a:pt x="6251830" y="1759309"/>
                </a:lnTo>
                <a:lnTo>
                  <a:pt x="0" y="17593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1238" y="619125"/>
            <a:ext cx="13883383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01003B"/>
                </a:solidFill>
                <a:latin typeface="Be Vietnam Ultra-Bold"/>
              </a:rPr>
              <a:t>Methodology: Evaluation, Visualization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4183" y="1907010"/>
            <a:ext cx="3950345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01003B"/>
                </a:solidFill>
                <a:latin typeface="IBM Plex Sans Bold"/>
              </a:rPr>
              <a:t>S</a:t>
            </a:r>
            <a:r>
              <a:rPr lang="en-US" sz="3099">
                <a:solidFill>
                  <a:srgbClr val="01003B"/>
                </a:solidFill>
                <a:latin typeface="IBM Plex Sans Bold"/>
              </a:rPr>
              <a:t>ignal-to-Noise Ratio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4065" y="2691991"/>
            <a:ext cx="8119935" cy="223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1003B"/>
                </a:solidFill>
                <a:latin typeface="IBM Plex Sans"/>
              </a:rPr>
              <a:t>T</a:t>
            </a:r>
            <a:r>
              <a:rPr lang="en-US" sz="3199">
                <a:solidFill>
                  <a:srgbClr val="01003B"/>
                </a:solidFill>
                <a:latin typeface="IBM Plex Sans"/>
              </a:rPr>
              <a:t>o estimate the quality of the reconstruction</a:t>
            </a:r>
          </a:p>
          <a:p>
            <a:pPr marL="690876" indent="-345438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1003B"/>
                </a:solidFill>
                <a:latin typeface="IBM Plex Sans"/>
              </a:rPr>
              <a:t>Larger values indicate better reconstructions.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29154" y="3262222"/>
            <a:ext cx="9048855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1003B"/>
                </a:solidFill>
                <a:latin typeface="IBM Plex Sans Bold"/>
              </a:rPr>
              <a:t>σ</a:t>
            </a:r>
            <a:r>
              <a:rPr lang="en-US" sz="2400">
                <a:solidFill>
                  <a:srgbClr val="01003B"/>
                </a:solidFill>
                <a:latin typeface="IBM Plex Sans"/>
              </a:rPr>
              <a:t> raw is the overall standard deviation of the original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data. 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The quantity </a:t>
            </a:r>
            <a:r>
              <a:rPr lang="en-US" sz="2400">
                <a:solidFill>
                  <a:srgbClr val="01003B"/>
                </a:solidFill>
                <a:latin typeface="IBM Plex Sans Bold"/>
              </a:rPr>
              <a:t>σ</a:t>
            </a:r>
            <a:r>
              <a:rPr lang="en-US" sz="2400">
                <a:solidFill>
                  <a:srgbClr val="01003B"/>
                </a:solidFill>
                <a:latin typeface="IBM Plex Sans"/>
              </a:rPr>
              <a:t> noise is the standard deviation of the error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1003B"/>
                </a:solidFill>
                <a:latin typeface="IBM Plex Sans"/>
              </a:rPr>
              <a:t>of the reconstruction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12810" y="5199870"/>
            <a:ext cx="5240238" cy="54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1003B"/>
                </a:solidFill>
                <a:latin typeface="IBM Plex Sans Bold"/>
              </a:rPr>
              <a:t>Correlation coefficient Plot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00455" y="7905115"/>
            <a:ext cx="7207323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1003B"/>
                </a:solidFill>
                <a:latin typeface="IBM Plex Sans"/>
              </a:rPr>
              <a:t>Comparison of correlation coefficient across different sampling methods for three different datasets.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76632"/>
            <a:ext cx="10387445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01003B"/>
                </a:solidFill>
                <a:latin typeface="Be Vietnam Ultra-Bold"/>
              </a:rPr>
              <a:t>Datasets: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23301"/>
            <a:ext cx="9018277" cy="5556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3265" indent="-376632" lvl="1">
              <a:lnSpc>
                <a:spcPts val="4884"/>
              </a:lnSpc>
              <a:buFont typeface="Arial"/>
              <a:buChar char="•"/>
            </a:pPr>
            <a:r>
              <a:rPr lang="en-US" sz="3488">
                <a:solidFill>
                  <a:srgbClr val="01003B"/>
                </a:solidFill>
                <a:latin typeface="IBM Plex Sans"/>
              </a:rPr>
              <a:t>We are currently leveraging the</a:t>
            </a:r>
            <a:r>
              <a:rPr lang="en-US" sz="3488">
                <a:solidFill>
                  <a:srgbClr val="01003B"/>
                </a:solidFill>
                <a:latin typeface="IBM Plex Sans Bold"/>
              </a:rPr>
              <a:t> Isabel </a:t>
            </a:r>
            <a:r>
              <a:rPr lang="en-US" sz="3488">
                <a:solidFill>
                  <a:srgbClr val="01003B"/>
                </a:solidFill>
                <a:latin typeface="IBM Plex Sans"/>
              </a:rPr>
              <a:t>dataset for the purpose of visualization and implementing parallelization techniques in our computational workflows.</a:t>
            </a:r>
          </a:p>
          <a:p>
            <a:pPr marL="753265" indent="-376632" lvl="1">
              <a:lnSpc>
                <a:spcPts val="4884"/>
              </a:lnSpc>
              <a:buFont typeface="Arial"/>
              <a:buChar char="•"/>
            </a:pPr>
            <a:r>
              <a:rPr lang="en-US" sz="3488">
                <a:solidFill>
                  <a:srgbClr val="01003B"/>
                </a:solidFill>
                <a:latin typeface="IBM Plex Sans"/>
              </a:rPr>
              <a:t>We are using the two different dimensions of Isabel dataset.</a:t>
            </a:r>
          </a:p>
          <a:p>
            <a:pPr marL="753265" indent="-376632" lvl="1">
              <a:lnSpc>
                <a:spcPts val="4884"/>
              </a:lnSpc>
              <a:buFont typeface="Arial"/>
              <a:buChar char="•"/>
            </a:pPr>
            <a:r>
              <a:rPr lang="en-US" sz="3488">
                <a:solidFill>
                  <a:srgbClr val="01003B"/>
                </a:solidFill>
                <a:latin typeface="IBM Plex Sans"/>
              </a:rPr>
              <a:t>“Small” dataset: 250 x 250 x 50</a:t>
            </a:r>
          </a:p>
          <a:p>
            <a:pPr marL="753265" indent="-376632" lvl="1">
              <a:lnSpc>
                <a:spcPts val="4884"/>
              </a:lnSpc>
              <a:buFont typeface="Arial"/>
              <a:buChar char="•"/>
            </a:pPr>
            <a:r>
              <a:rPr lang="en-US" sz="3488">
                <a:solidFill>
                  <a:srgbClr val="01003B"/>
                </a:solidFill>
                <a:latin typeface="IBM Plex Sans"/>
              </a:rPr>
              <a:t>“Large” dimension: 750 x 750 x 150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845732" y="2407510"/>
            <a:ext cx="5773585" cy="5471980"/>
          </a:xfrm>
          <a:custGeom>
            <a:avLst/>
            <a:gdLst/>
            <a:ahLst/>
            <a:cxnLst/>
            <a:rect r="r" b="b" t="t" l="l"/>
            <a:pathLst>
              <a:path h="5471980" w="5773585">
                <a:moveTo>
                  <a:pt x="0" y="0"/>
                </a:moveTo>
                <a:lnTo>
                  <a:pt x="5773585" y="0"/>
                </a:lnTo>
                <a:lnTo>
                  <a:pt x="5773585" y="5471980"/>
                </a:lnTo>
                <a:lnTo>
                  <a:pt x="0" y="5471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76632"/>
            <a:ext cx="10387445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01003B"/>
                </a:solidFill>
                <a:latin typeface="Be Vietnam Ultra-Bold"/>
              </a:rPr>
              <a:t>Scaling Study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61401"/>
            <a:ext cx="15247569" cy="6367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1"/>
              </a:lnSpc>
            </a:pPr>
          </a:p>
          <a:p>
            <a:pPr marL="753265" indent="-376633" lvl="1">
              <a:lnSpc>
                <a:spcPts val="4884"/>
              </a:lnSpc>
              <a:buFont typeface="Arial"/>
              <a:buChar char="•"/>
            </a:pPr>
            <a:r>
              <a:rPr lang="en-US" sz="3488">
                <a:solidFill>
                  <a:srgbClr val="000000"/>
                </a:solidFill>
                <a:latin typeface="IBM Plex Sans"/>
              </a:rPr>
              <a:t>The KD lab computing nodes are used.</a:t>
            </a:r>
          </a:p>
          <a:p>
            <a:pPr marL="753265" indent="-376633" lvl="1">
              <a:lnSpc>
                <a:spcPts val="4884"/>
              </a:lnSpc>
              <a:buFont typeface="Arial"/>
              <a:buChar char="•"/>
            </a:pPr>
            <a:r>
              <a:rPr lang="en-US" sz="3488">
                <a:solidFill>
                  <a:srgbClr val="01003B"/>
                </a:solidFill>
                <a:latin typeface="IBM Plex Sans"/>
              </a:rPr>
              <a:t>Each computing node runs </a:t>
            </a:r>
            <a:r>
              <a:rPr lang="en-US" sz="3488">
                <a:solidFill>
                  <a:srgbClr val="01003B"/>
                </a:solidFill>
                <a:latin typeface="IBM Plex Sans Bold"/>
              </a:rPr>
              <a:t>4 processes each</a:t>
            </a:r>
            <a:r>
              <a:rPr lang="en-US" sz="3488">
                <a:solidFill>
                  <a:srgbClr val="01003B"/>
                </a:solidFill>
                <a:latin typeface="IBM Plex Sans"/>
              </a:rPr>
              <a:t>.</a:t>
            </a:r>
          </a:p>
          <a:p>
            <a:pPr>
              <a:lnSpc>
                <a:spcPts val="4884"/>
              </a:lnSpc>
            </a:pPr>
          </a:p>
          <a:p>
            <a:pPr marL="753265" indent="-376633" lvl="1">
              <a:lnSpc>
                <a:spcPts val="4884"/>
              </a:lnSpc>
              <a:buFont typeface="Arial"/>
              <a:buChar char="•"/>
            </a:pPr>
            <a:r>
              <a:rPr lang="en-US" sz="3488">
                <a:solidFill>
                  <a:srgbClr val="01003B"/>
                </a:solidFill>
                <a:latin typeface="IBM Plex Sans"/>
              </a:rPr>
              <a:t>Each combination of parameters was run 3-5 times, and the average time was taken</a:t>
            </a:r>
          </a:p>
          <a:p>
            <a:pPr marL="753265" indent="-376633" lvl="1">
              <a:lnSpc>
                <a:spcPts val="4884"/>
              </a:lnSpc>
              <a:buFont typeface="Arial"/>
              <a:buChar char="•"/>
            </a:pPr>
            <a:r>
              <a:rPr lang="en-US" sz="3488">
                <a:solidFill>
                  <a:srgbClr val="01003B"/>
                </a:solidFill>
                <a:latin typeface="IBM Plex Sans"/>
              </a:rPr>
              <a:t>The computed times were:</a:t>
            </a:r>
          </a:p>
          <a:p>
            <a:pPr marL="1506531" indent="-502177" lvl="2">
              <a:lnSpc>
                <a:spcPts val="4884"/>
              </a:lnSpc>
              <a:buFont typeface="Arial"/>
              <a:buChar char="⚬"/>
            </a:pPr>
            <a:r>
              <a:rPr lang="en-US" sz="3488">
                <a:solidFill>
                  <a:srgbClr val="01003B"/>
                </a:solidFill>
                <a:latin typeface="IBM Plex Sans"/>
              </a:rPr>
              <a:t>Input/Output (I/O): Reading and writing to disk</a:t>
            </a:r>
          </a:p>
          <a:p>
            <a:pPr marL="1506531" indent="-502177" lvl="2">
              <a:lnSpc>
                <a:spcPts val="4884"/>
              </a:lnSpc>
              <a:buFont typeface="Arial"/>
              <a:buChar char="⚬"/>
            </a:pPr>
            <a:r>
              <a:rPr lang="en-US" sz="3488">
                <a:solidFill>
                  <a:srgbClr val="01003B"/>
                </a:solidFill>
                <a:latin typeface="IBM Plex Sans"/>
              </a:rPr>
              <a:t>Communication time: Time for scattering and gathering the data</a:t>
            </a:r>
          </a:p>
          <a:p>
            <a:pPr marL="1506531" indent="-502177" lvl="2">
              <a:lnSpc>
                <a:spcPts val="4884"/>
              </a:lnSpc>
              <a:buFont typeface="Arial"/>
              <a:buChar char="⚬"/>
            </a:pPr>
            <a:r>
              <a:rPr lang="en-US" sz="3488">
                <a:solidFill>
                  <a:srgbClr val="01003B"/>
                </a:solidFill>
                <a:latin typeface="IBM Plex Sans"/>
              </a:rPr>
              <a:t>Computing time: Time required to run computation on each node</a:t>
            </a:r>
          </a:p>
          <a:p>
            <a:pPr>
              <a:lnSpc>
                <a:spcPts val="488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00763" y="619125"/>
            <a:ext cx="10387445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80"/>
              </a:lnSpc>
            </a:pPr>
            <a:r>
              <a:rPr lang="en-US" sz="5400">
                <a:solidFill>
                  <a:srgbClr val="01003B"/>
                </a:solidFill>
                <a:latin typeface="Be Vietnam Ultra-Bold"/>
              </a:rPr>
              <a:t>1.Simple Random Sampling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63759" y="3363214"/>
            <a:ext cx="14619520" cy="554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1133" indent="-380567" lvl="1">
              <a:lnSpc>
                <a:spcPts val="4935"/>
              </a:lnSpc>
              <a:buFont typeface="Arial"/>
              <a:buChar char="•"/>
            </a:pPr>
            <a:r>
              <a:rPr lang="en-US" sz="3525">
                <a:solidFill>
                  <a:srgbClr val="01003B"/>
                </a:solidFill>
                <a:latin typeface="IBM Plex Sans Bold"/>
              </a:rPr>
              <a:t>Methodology</a:t>
            </a:r>
          </a:p>
          <a:p>
            <a:pPr marL="761133" indent="-380567" lvl="1">
              <a:lnSpc>
                <a:spcPts val="4935"/>
              </a:lnSpc>
              <a:buFont typeface="Arial"/>
              <a:buChar char="•"/>
            </a:pPr>
            <a:r>
              <a:rPr lang="en-US" sz="3525">
                <a:solidFill>
                  <a:srgbClr val="01003B"/>
                </a:solidFill>
                <a:latin typeface="IBM Plex Sans"/>
              </a:rPr>
              <a:t>Given a regular grid dataset and a user-given sampling fraction, η; a random number, r can be generated from a uniform distribution U~ </a:t>
            </a:r>
            <a:r>
              <a:rPr lang="en-US" sz="3525">
                <a:solidFill>
                  <a:srgbClr val="01003B"/>
                </a:solidFill>
                <a:latin typeface="IBM Plex Sans Italics"/>
              </a:rPr>
              <a:t>unif</a:t>
            </a:r>
            <a:r>
              <a:rPr lang="en-US" sz="3525">
                <a:solidFill>
                  <a:srgbClr val="01003B"/>
                </a:solidFill>
                <a:latin typeface="IBM Plex Sans"/>
              </a:rPr>
              <a:t>(0, 1).</a:t>
            </a:r>
          </a:p>
          <a:p>
            <a:pPr marL="761133" indent="-380567" lvl="1">
              <a:lnSpc>
                <a:spcPts val="4935"/>
              </a:lnSpc>
              <a:buFont typeface="Arial"/>
              <a:buChar char="•"/>
            </a:pPr>
            <a:r>
              <a:rPr lang="en-US" sz="3525">
                <a:solidFill>
                  <a:srgbClr val="01003B"/>
                </a:solidFill>
                <a:latin typeface="IBM Plex Sans"/>
              </a:rPr>
              <a:t>If r &lt; η then this grid point will be accepted, ensuring each data point has an equal chance of getting selected.</a:t>
            </a:r>
          </a:p>
          <a:p>
            <a:pPr marL="761133" indent="-380567" lvl="1">
              <a:lnSpc>
                <a:spcPts val="4935"/>
              </a:lnSpc>
              <a:buFont typeface="Arial"/>
              <a:buChar char="•"/>
            </a:pPr>
            <a:r>
              <a:rPr lang="en-US" sz="3525">
                <a:solidFill>
                  <a:srgbClr val="01003B"/>
                </a:solidFill>
                <a:latin typeface="IBM Plex Sans"/>
              </a:rPr>
              <a:t>Do not assign priority to any specific data value that might be of importance to the scientists.</a:t>
            </a:r>
          </a:p>
          <a:p>
            <a:pPr algn="ctr">
              <a:lnSpc>
                <a:spcPts val="493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665026" y="1916001"/>
            <a:ext cx="885892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1003B"/>
                </a:solidFill>
                <a:latin typeface="IBM Plex Sans"/>
              </a:rPr>
              <a:t>Randomly drawing samples from unknown populations.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DAF02_6Q9kg</dc:identifier>
  <dcterms:modified xsi:type="dcterms:W3CDTF">2011-08-01T06:04:30Z</dcterms:modified>
  <cp:revision>1</cp:revision>
  <dc:title>Project Proposal Business Presentation in Dark Blue Pink Abstract Tech Style</dc:title>
</cp:coreProperties>
</file>